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7" r:id="rId9"/>
    <p:sldId id="288" r:id="rId10"/>
    <p:sldId id="289" r:id="rId11"/>
    <p:sldId id="290" r:id="rId12"/>
    <p:sldId id="263" r:id="rId13"/>
    <p:sldId id="264" r:id="rId14"/>
    <p:sldId id="291" r:id="rId15"/>
    <p:sldId id="265" r:id="rId16"/>
    <p:sldId id="292" r:id="rId17"/>
    <p:sldId id="293" r:id="rId18"/>
    <p:sldId id="294" r:id="rId19"/>
    <p:sldId id="295" r:id="rId20"/>
    <p:sldId id="296" r:id="rId21"/>
    <p:sldId id="297" r:id="rId22"/>
    <p:sldId id="266" r:id="rId23"/>
    <p:sldId id="298" r:id="rId24"/>
    <p:sldId id="267" r:id="rId25"/>
    <p:sldId id="268" r:id="rId26"/>
    <p:sldId id="269" r:id="rId27"/>
    <p:sldId id="299" r:id="rId28"/>
    <p:sldId id="270" r:id="rId29"/>
    <p:sldId id="300" r:id="rId30"/>
    <p:sldId id="271" r:id="rId31"/>
    <p:sldId id="272" r:id="rId32"/>
    <p:sldId id="273" r:id="rId33"/>
    <p:sldId id="274" r:id="rId34"/>
    <p:sldId id="277" r:id="rId35"/>
    <p:sldId id="301" r:id="rId36"/>
    <p:sldId id="302" r:id="rId37"/>
    <p:sldId id="303" r:id="rId38"/>
    <p:sldId id="278" r:id="rId39"/>
    <p:sldId id="304" r:id="rId40"/>
    <p:sldId id="279" r:id="rId41"/>
    <p:sldId id="305" r:id="rId42"/>
    <p:sldId id="306" r:id="rId43"/>
    <p:sldId id="280" r:id="rId44"/>
    <p:sldId id="307" r:id="rId45"/>
    <p:sldId id="281" r:id="rId46"/>
    <p:sldId id="282" r:id="rId47"/>
    <p:sldId id="308"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61AA70-8FBB-4AAC-AFBE-677133DB693F}"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781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1AA70-8FBB-4AAC-AFBE-677133DB693F}"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88073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1AA70-8FBB-4AAC-AFBE-677133DB693F}"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3236000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61AA70-8FBB-4AAC-AFBE-677133DB693F}"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311284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61AA70-8FBB-4AAC-AFBE-677133DB693F}" type="datetimeFigureOut">
              <a:rPr lang="en-US" smtClean="0"/>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52494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61AA70-8FBB-4AAC-AFBE-677133DB693F}"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305185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61AA70-8FBB-4AAC-AFBE-677133DB693F}" type="datetimeFigureOut">
              <a:rPr lang="en-US" smtClean="0"/>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1123661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61AA70-8FBB-4AAC-AFBE-677133DB693F}" type="datetimeFigureOut">
              <a:rPr lang="en-US" smtClean="0"/>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3377444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61AA70-8FBB-4AAC-AFBE-677133DB693F}" type="datetimeFigureOut">
              <a:rPr lang="en-US" smtClean="0"/>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1836059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61AA70-8FBB-4AAC-AFBE-677133DB693F}"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336567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61AA70-8FBB-4AAC-AFBE-677133DB693F}" type="datetimeFigureOut">
              <a:rPr lang="en-US" smtClean="0"/>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501D64-79FD-4D61-8B49-5E4118B092E1}" type="slidenum">
              <a:rPr lang="en-US" smtClean="0"/>
              <a:t>‹#›</a:t>
            </a:fld>
            <a:endParaRPr lang="en-US"/>
          </a:p>
        </p:txBody>
      </p:sp>
    </p:spTree>
    <p:extLst>
      <p:ext uri="{BB962C8B-B14F-4D97-AF65-F5344CB8AC3E}">
        <p14:creationId xmlns:p14="http://schemas.microsoft.com/office/powerpoint/2010/main" val="69684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1AA70-8FBB-4AAC-AFBE-677133DB693F}" type="datetimeFigureOut">
              <a:rPr lang="en-US" smtClean="0"/>
              <a:t>11/7/2023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01D64-79FD-4D61-8B49-5E4118B092E1}" type="slidenum">
              <a:rPr lang="en-US" smtClean="0"/>
              <a:t>‹#›</a:t>
            </a:fld>
            <a:endParaRPr lang="en-US"/>
          </a:p>
        </p:txBody>
      </p:sp>
    </p:spTree>
    <p:extLst>
      <p:ext uri="{BB962C8B-B14F-4D97-AF65-F5344CB8AC3E}">
        <p14:creationId xmlns:p14="http://schemas.microsoft.com/office/powerpoint/2010/main" val="711320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FUNDAMENTAL ARTICLE 9 ISSUES IN THE BANKRUPTCY CONTEXT</a:t>
            </a:r>
          </a:p>
        </p:txBody>
      </p:sp>
      <p:sp>
        <p:nvSpPr>
          <p:cNvPr id="3" name="Subtitle 2"/>
          <p:cNvSpPr>
            <a:spLocks noGrp="1"/>
          </p:cNvSpPr>
          <p:nvPr>
            <p:ph type="subTitle" idx="1"/>
          </p:nvPr>
        </p:nvSpPr>
        <p:spPr/>
        <p:txBody>
          <a:bodyPr/>
          <a:lstStyle/>
          <a:p>
            <a:endParaRPr lang="fi-FI" dirty="0"/>
          </a:p>
          <a:p>
            <a:r>
              <a:rPr lang="fi-FI" dirty="0"/>
              <a:t>Jonathan E. Raulston</a:t>
            </a:r>
          </a:p>
          <a:p>
            <a:r>
              <a:rPr lang="fi-FI" dirty="0"/>
              <a:t>ENGEL HAIRSTON—RAULSTON BROWN, PC</a:t>
            </a:r>
          </a:p>
          <a:p>
            <a:endParaRPr lang="en-US" dirty="0"/>
          </a:p>
        </p:txBody>
      </p:sp>
    </p:spTree>
    <p:extLst>
      <p:ext uri="{BB962C8B-B14F-4D97-AF65-F5344CB8AC3E}">
        <p14:creationId xmlns:p14="http://schemas.microsoft.com/office/powerpoint/2010/main" val="124239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TYPES OF COLLATERAL DEFINED UNDER 9A-102(a)</a:t>
            </a:r>
          </a:p>
        </p:txBody>
      </p:sp>
      <p:sp>
        <p:nvSpPr>
          <p:cNvPr id="3" name="Content Placeholder 2"/>
          <p:cNvSpPr>
            <a:spLocks noGrp="1"/>
          </p:cNvSpPr>
          <p:nvPr>
            <p:ph idx="1"/>
          </p:nvPr>
        </p:nvSpPr>
        <p:spPr/>
        <p:txBody>
          <a:bodyPr>
            <a:normAutofit/>
          </a:bodyPr>
          <a:lstStyle/>
          <a:p>
            <a:r>
              <a:rPr lang="en-US" dirty="0"/>
              <a:t>(2) “Account,” except as used in “account for,” means a right to payment of a monetary obligation, whether or not earned by performance, (i) for property that has been or is to be sold, leased, licensed, assigned, or otherwise disposed of, (ii) for services rendered or to be rendered, (iii) for a policy of insurance issued or to be issued, (iv) for a secondary obligation incurred or to be incurred, …</a:t>
            </a:r>
          </a:p>
        </p:txBody>
      </p:sp>
    </p:spTree>
    <p:extLst>
      <p:ext uri="{BB962C8B-B14F-4D97-AF65-F5344CB8AC3E}">
        <p14:creationId xmlns:p14="http://schemas.microsoft.com/office/powerpoint/2010/main" val="3529654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(11) “Chattel paper” means a record or records that evidence both a monetary obligation and a security interest in specific goods, a security interest in specific goods and software used in the goods, a security interest in specific goods and license of software used in the goods, a lease of specific goods, or a lease of specific goods and license of software used in the goods. </a:t>
            </a:r>
          </a:p>
          <a:p>
            <a:r>
              <a:rPr lang="en-US" dirty="0"/>
              <a:t>(42) “General intangible” means any personal property, including things in action, other than accounts, chattel paper, commercial tort claims, deposit accounts, documents, goods, instruments, investment property, letter-of-credit rights, letters of credit, money, and oil, gas, or other minerals before extraction. </a:t>
            </a:r>
          </a:p>
        </p:txBody>
      </p:sp>
    </p:spTree>
    <p:extLst>
      <p:ext uri="{BB962C8B-B14F-4D97-AF65-F5344CB8AC3E}">
        <p14:creationId xmlns:p14="http://schemas.microsoft.com/office/powerpoint/2010/main" val="3723708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ATTACHMENT</a:t>
            </a:r>
          </a:p>
        </p:txBody>
      </p:sp>
      <p:sp>
        <p:nvSpPr>
          <p:cNvPr id="3" name="Content Placeholder 2"/>
          <p:cNvSpPr>
            <a:spLocks noGrp="1"/>
          </p:cNvSpPr>
          <p:nvPr>
            <p:ph idx="1"/>
          </p:nvPr>
        </p:nvSpPr>
        <p:spPr/>
        <p:txBody>
          <a:bodyPr>
            <a:normAutofit/>
          </a:bodyPr>
          <a:lstStyle/>
          <a:p>
            <a:r>
              <a:rPr lang="en-US" dirty="0"/>
              <a:t>Attachment is a concept that occurs when a security agreement becomes effective between the Debtor and the Secured Party. </a:t>
            </a:r>
          </a:p>
          <a:p>
            <a:r>
              <a:rPr lang="en-US" dirty="0"/>
              <a:t> Attachment gives the secured party rights to the collateral in case of a default by debtor. </a:t>
            </a:r>
          </a:p>
          <a:p>
            <a:r>
              <a:rPr lang="en-US" dirty="0"/>
              <a:t>A security interest is enforceable only if: </a:t>
            </a:r>
          </a:p>
          <a:p>
            <a:pPr lvl="1"/>
            <a:r>
              <a:rPr lang="en-US" dirty="0"/>
              <a:t>value has been given, </a:t>
            </a:r>
          </a:p>
          <a:p>
            <a:pPr lvl="1"/>
            <a:r>
              <a:rPr lang="en-US" dirty="0"/>
              <a:t>the debtor has rights in the collateral, and </a:t>
            </a:r>
          </a:p>
          <a:p>
            <a:pPr lvl="1"/>
            <a:r>
              <a:rPr lang="en-US" dirty="0"/>
              <a:t>the debtor has executed a security agreement, the collateral is in the Secured Party’s possession, or the secured party has control over the collateral.  </a:t>
            </a:r>
          </a:p>
          <a:p>
            <a:pPr lvl="0"/>
            <a:r>
              <a:rPr lang="en-US" dirty="0">
                <a:solidFill>
                  <a:prstClr val="black"/>
                </a:solidFill>
              </a:rPr>
              <a:t> “All Assets” is not a sufficient description to </a:t>
            </a:r>
            <a:r>
              <a:rPr lang="en-US" i="1" dirty="0">
                <a:solidFill>
                  <a:prstClr val="black"/>
                </a:solidFill>
              </a:rPr>
              <a:t>create</a:t>
            </a:r>
            <a:r>
              <a:rPr lang="en-US" dirty="0">
                <a:solidFill>
                  <a:prstClr val="black"/>
                </a:solidFill>
              </a:rPr>
              <a:t> a Sec. Interest.</a:t>
            </a:r>
          </a:p>
          <a:p>
            <a:pPr marL="457200" lvl="1" indent="0">
              <a:buNone/>
            </a:pPr>
            <a:endParaRPr lang="en-US" dirty="0"/>
          </a:p>
        </p:txBody>
      </p:sp>
    </p:spTree>
    <p:extLst>
      <p:ext uri="{BB962C8B-B14F-4D97-AF65-F5344CB8AC3E}">
        <p14:creationId xmlns:p14="http://schemas.microsoft.com/office/powerpoint/2010/main" val="20878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a:t>
            </a:r>
          </a:p>
        </p:txBody>
      </p:sp>
      <p:sp>
        <p:nvSpPr>
          <p:cNvPr id="3" name="Content Placeholder 2"/>
          <p:cNvSpPr>
            <a:spLocks noGrp="1"/>
          </p:cNvSpPr>
          <p:nvPr>
            <p:ph idx="1"/>
          </p:nvPr>
        </p:nvSpPr>
        <p:spPr/>
        <p:txBody>
          <a:bodyPr/>
          <a:lstStyle/>
          <a:p>
            <a:r>
              <a:rPr lang="en-US" dirty="0"/>
              <a:t>Perfection determines the priority between competing creditors.  </a:t>
            </a:r>
          </a:p>
          <a:p>
            <a:endParaRPr lang="en-US" dirty="0"/>
          </a:p>
          <a:p>
            <a:r>
              <a:rPr lang="en-US" dirty="0"/>
              <a:t> Perfection generally occurs after attachment through giving notice to prospective lenders or creditors. </a:t>
            </a:r>
          </a:p>
          <a:p>
            <a:endParaRPr lang="en-US" dirty="0"/>
          </a:p>
          <a:p>
            <a:r>
              <a:rPr lang="en-US" dirty="0"/>
              <a:t>The most common method of perfection, applicable to security interests in </a:t>
            </a:r>
            <a:r>
              <a:rPr lang="en-US" i="1" dirty="0"/>
              <a:t>equipment, inventory, and accounts</a:t>
            </a:r>
            <a:r>
              <a:rPr lang="en-US" dirty="0"/>
              <a:t>, is through the Filing of a Financing Statement with the Secretary of State. </a:t>
            </a:r>
          </a:p>
        </p:txBody>
      </p:sp>
    </p:spTree>
    <p:extLst>
      <p:ext uri="{BB962C8B-B14F-4D97-AF65-F5344CB8AC3E}">
        <p14:creationId xmlns:p14="http://schemas.microsoft.com/office/powerpoint/2010/main" val="27357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a:t>
            </a:r>
          </a:p>
        </p:txBody>
      </p:sp>
      <p:sp>
        <p:nvSpPr>
          <p:cNvPr id="3" name="Content Placeholder 2"/>
          <p:cNvSpPr>
            <a:spLocks noGrp="1"/>
          </p:cNvSpPr>
          <p:nvPr>
            <p:ph idx="1"/>
          </p:nvPr>
        </p:nvSpPr>
        <p:spPr/>
        <p:txBody>
          <a:bodyPr>
            <a:normAutofit/>
          </a:bodyPr>
          <a:lstStyle/>
          <a:p>
            <a:r>
              <a:rPr lang="en-US" dirty="0"/>
              <a:t>Other methods of perfection include:</a:t>
            </a:r>
          </a:p>
          <a:p>
            <a:pPr lvl="1"/>
            <a:r>
              <a:rPr lang="en-US" dirty="0"/>
              <a:t>Control for investment property, deposit accounts, letter-of-credit rights (7-9A-314(a)) ; </a:t>
            </a:r>
          </a:p>
          <a:p>
            <a:pPr lvl="1"/>
            <a:r>
              <a:rPr lang="en-US" dirty="0"/>
              <a:t>Possession for negotiable instruments, instruments, securities, and chattel paper (7-9A-313); </a:t>
            </a:r>
          </a:p>
          <a:p>
            <a:pPr lvl="1"/>
            <a:r>
              <a:rPr lang="en-US" dirty="0"/>
              <a:t>and through notation on a Certificate of Title for vehicles, manufactured homes, and some small watercraft(7-9a-311).   </a:t>
            </a:r>
          </a:p>
          <a:p>
            <a:r>
              <a:rPr lang="en-US" dirty="0"/>
              <a:t>A security interest may be perfected in a few types of collateral—chattel paper, negotiable documents, instruments, and investment property—through either filing or possession.</a:t>
            </a:r>
          </a:p>
        </p:txBody>
      </p:sp>
    </p:spTree>
    <p:extLst>
      <p:ext uri="{BB962C8B-B14F-4D97-AF65-F5344CB8AC3E}">
        <p14:creationId xmlns:p14="http://schemas.microsoft.com/office/powerpoint/2010/main" val="4282716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 BY FILING</a:t>
            </a:r>
          </a:p>
        </p:txBody>
      </p:sp>
      <p:sp>
        <p:nvSpPr>
          <p:cNvPr id="3" name="Content Placeholder 2"/>
          <p:cNvSpPr>
            <a:spLocks noGrp="1"/>
          </p:cNvSpPr>
          <p:nvPr>
            <p:ph idx="1"/>
          </p:nvPr>
        </p:nvSpPr>
        <p:spPr/>
        <p:txBody>
          <a:bodyPr>
            <a:normAutofit fontScale="92500" lnSpcReduction="10000"/>
          </a:bodyPr>
          <a:lstStyle/>
          <a:p>
            <a:r>
              <a:rPr lang="en-US" b="1" dirty="0"/>
              <a:t>7-9a-501(a) Filing offices</a:t>
            </a:r>
            <a:r>
              <a:rPr lang="en-US" dirty="0"/>
              <a:t>. Except as otherwise provided … the office in which to file a financing statement to perfect the security interest or agricultural lien is:</a:t>
            </a:r>
          </a:p>
          <a:p>
            <a:r>
              <a:rPr lang="en-US" dirty="0"/>
              <a:t>(1) the </a:t>
            </a:r>
            <a:r>
              <a:rPr lang="en-US" i="1" dirty="0"/>
              <a:t>office designated for the filing or recording of a record of a mortgage </a:t>
            </a:r>
            <a:r>
              <a:rPr lang="en-US" dirty="0"/>
              <a:t>on the related real property, if:</a:t>
            </a:r>
          </a:p>
          <a:p>
            <a:r>
              <a:rPr lang="en-US" dirty="0"/>
              <a:t>(A) the collateral is </a:t>
            </a:r>
            <a:r>
              <a:rPr lang="en-US" i="1" dirty="0"/>
              <a:t>as-extracted collateral or timber </a:t>
            </a:r>
            <a:r>
              <a:rPr lang="en-US" dirty="0"/>
              <a:t>to be cut; or</a:t>
            </a:r>
          </a:p>
          <a:p>
            <a:r>
              <a:rPr lang="en-US" dirty="0"/>
              <a:t>(B) the financing statement is filed as a fixture filing and the collateral is goods that are or are to become </a:t>
            </a:r>
            <a:r>
              <a:rPr lang="en-US" i="1" dirty="0"/>
              <a:t>fixtures</a:t>
            </a:r>
            <a:r>
              <a:rPr lang="en-US" dirty="0"/>
              <a:t>; </a:t>
            </a:r>
            <a:r>
              <a:rPr lang="en-US" b="1" dirty="0"/>
              <a:t>or</a:t>
            </a:r>
          </a:p>
          <a:p>
            <a:r>
              <a:rPr lang="en-US" dirty="0"/>
              <a:t>(2) the </a:t>
            </a:r>
            <a:r>
              <a:rPr lang="en-US" i="1" dirty="0"/>
              <a:t>office of the Secretary of State, in all other cases</a:t>
            </a:r>
            <a:r>
              <a:rPr lang="en-US" dirty="0"/>
              <a:t>, including a case in which the collateral is goods that are or are to become fixtures and the financing statement is not filed as a fixture filing.</a:t>
            </a:r>
          </a:p>
        </p:txBody>
      </p:sp>
    </p:spTree>
    <p:extLst>
      <p:ext uri="{BB962C8B-B14F-4D97-AF65-F5344CB8AC3E}">
        <p14:creationId xmlns:p14="http://schemas.microsoft.com/office/powerpoint/2010/main" val="737908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 BY FILING</a:t>
            </a:r>
          </a:p>
        </p:txBody>
      </p:sp>
      <p:sp>
        <p:nvSpPr>
          <p:cNvPr id="3" name="Content Placeholder 2"/>
          <p:cNvSpPr>
            <a:spLocks noGrp="1"/>
          </p:cNvSpPr>
          <p:nvPr>
            <p:ph idx="1"/>
          </p:nvPr>
        </p:nvSpPr>
        <p:spPr/>
        <p:txBody>
          <a:bodyPr>
            <a:normAutofit lnSpcReduction="10000"/>
          </a:bodyPr>
          <a:lstStyle/>
          <a:p>
            <a:r>
              <a:rPr lang="en-US" dirty="0"/>
              <a:t>7-9A-307(b) Debtor’s location: General rules. Except as otherwise provided in this section, the following rules determine a debtor's location:</a:t>
            </a:r>
          </a:p>
          <a:p>
            <a:r>
              <a:rPr lang="en-US" dirty="0"/>
              <a:t>(1) A debtor who is an </a:t>
            </a:r>
            <a:r>
              <a:rPr lang="en-US" i="1" dirty="0"/>
              <a:t>individual is located at the individual's principal residence.</a:t>
            </a:r>
          </a:p>
          <a:p>
            <a:r>
              <a:rPr lang="en-US" dirty="0"/>
              <a:t>(2) A debtor that is an </a:t>
            </a:r>
            <a:r>
              <a:rPr lang="en-US" i="1" dirty="0"/>
              <a:t>organization and has only one place of business is located at its place of business</a:t>
            </a:r>
            <a:r>
              <a:rPr lang="en-US" dirty="0"/>
              <a:t>.</a:t>
            </a:r>
          </a:p>
          <a:p>
            <a:r>
              <a:rPr lang="en-US" dirty="0"/>
              <a:t>(3) A debtor that is an </a:t>
            </a:r>
            <a:r>
              <a:rPr lang="en-US" i="1" dirty="0"/>
              <a:t>organization and has more than one place of business is located at its chief executive office.</a:t>
            </a:r>
          </a:p>
          <a:p>
            <a:r>
              <a:rPr lang="en-US" i="1" dirty="0"/>
              <a:t>….. </a:t>
            </a:r>
            <a:r>
              <a:rPr lang="en-US" b="1" i="1" dirty="0"/>
              <a:t>BUT</a:t>
            </a:r>
          </a:p>
        </p:txBody>
      </p:sp>
    </p:spTree>
    <p:extLst>
      <p:ext uri="{BB962C8B-B14F-4D97-AF65-F5344CB8AC3E}">
        <p14:creationId xmlns:p14="http://schemas.microsoft.com/office/powerpoint/2010/main" val="196688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 BY FILING</a:t>
            </a:r>
          </a:p>
        </p:txBody>
      </p:sp>
      <p:sp>
        <p:nvSpPr>
          <p:cNvPr id="3" name="Content Placeholder 2"/>
          <p:cNvSpPr>
            <a:spLocks noGrp="1"/>
          </p:cNvSpPr>
          <p:nvPr>
            <p:ph idx="1"/>
          </p:nvPr>
        </p:nvSpPr>
        <p:spPr/>
        <p:txBody>
          <a:bodyPr/>
          <a:lstStyle/>
          <a:p>
            <a:r>
              <a:rPr lang="en-US" b="1" dirty="0"/>
              <a:t>7-9A-307(e</a:t>
            </a:r>
            <a:r>
              <a:rPr lang="en-US" dirty="0"/>
              <a:t>) </a:t>
            </a:r>
            <a:r>
              <a:rPr lang="en-US" b="1" dirty="0"/>
              <a:t>Location of registered organization organized under State law. </a:t>
            </a:r>
            <a:r>
              <a:rPr lang="en-US" dirty="0"/>
              <a:t>A registered organization that is organized under the law of a State is located in that State.</a:t>
            </a:r>
          </a:p>
          <a:p>
            <a:endParaRPr lang="en-US" dirty="0"/>
          </a:p>
          <a:p>
            <a:r>
              <a:rPr lang="en-US" dirty="0"/>
              <a:t>Special rules for registered organization organized under Federal law, 7-9A-307(f).</a:t>
            </a:r>
          </a:p>
        </p:txBody>
      </p:sp>
    </p:spTree>
    <p:extLst>
      <p:ext uri="{BB962C8B-B14F-4D97-AF65-F5344CB8AC3E}">
        <p14:creationId xmlns:p14="http://schemas.microsoft.com/office/powerpoint/2010/main" val="24768103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a:t>
            </a:r>
          </a:p>
        </p:txBody>
      </p:sp>
      <p:sp>
        <p:nvSpPr>
          <p:cNvPr id="3" name="Content Placeholder 2"/>
          <p:cNvSpPr>
            <a:spLocks noGrp="1"/>
          </p:cNvSpPr>
          <p:nvPr>
            <p:ph idx="1"/>
          </p:nvPr>
        </p:nvSpPr>
        <p:spPr/>
        <p:txBody>
          <a:bodyPr/>
          <a:lstStyle/>
          <a:p>
            <a:r>
              <a:rPr lang="en-US" i="1" dirty="0"/>
              <a:t>What if the Debtor Moves?</a:t>
            </a:r>
          </a:p>
          <a:p>
            <a:r>
              <a:rPr lang="en-US" b="1" dirty="0"/>
              <a:t>7-9A-316(a) General rule: Effect on perfection of change in governing law. </a:t>
            </a:r>
            <a:r>
              <a:rPr lang="en-US" dirty="0"/>
              <a:t>A security interest perfected pursuant to the law of the jurisdiction designated in Section 7-9A-301(1) or 7-9A-305(c) remains perfected until the </a:t>
            </a:r>
            <a:r>
              <a:rPr lang="en-US" i="1" dirty="0"/>
              <a:t>earliest</a:t>
            </a:r>
            <a:r>
              <a:rPr lang="en-US" dirty="0"/>
              <a:t> of:</a:t>
            </a:r>
          </a:p>
          <a:p>
            <a:pPr lvl="1"/>
            <a:r>
              <a:rPr lang="en-US" dirty="0"/>
              <a:t>(1) the </a:t>
            </a:r>
            <a:r>
              <a:rPr lang="en-US" b="1" dirty="0"/>
              <a:t>time perfection would have ceased</a:t>
            </a:r>
            <a:r>
              <a:rPr lang="en-US" dirty="0"/>
              <a:t> under the law of that jurisdiction;</a:t>
            </a:r>
          </a:p>
          <a:p>
            <a:pPr lvl="1"/>
            <a:r>
              <a:rPr lang="en-US" dirty="0"/>
              <a:t>(2) the expiration of </a:t>
            </a:r>
            <a:r>
              <a:rPr lang="en-US" i="1" dirty="0"/>
              <a:t>four months after a change of the debtor's location </a:t>
            </a:r>
            <a:r>
              <a:rPr lang="en-US" dirty="0"/>
              <a:t>to another jurisdiction; or</a:t>
            </a:r>
          </a:p>
          <a:p>
            <a:pPr lvl="1"/>
            <a:r>
              <a:rPr lang="en-US" dirty="0"/>
              <a:t>(3) the expiration of </a:t>
            </a:r>
            <a:r>
              <a:rPr lang="en-US" i="1" dirty="0"/>
              <a:t>one year after a transfer of collateral to a person that thereby becomes a debtor </a:t>
            </a:r>
            <a:r>
              <a:rPr lang="en-US" dirty="0"/>
              <a:t>and is located in another jurisdiction.</a:t>
            </a:r>
          </a:p>
          <a:p>
            <a:endParaRPr lang="en-US" dirty="0"/>
          </a:p>
        </p:txBody>
      </p:sp>
    </p:spTree>
    <p:extLst>
      <p:ext uri="{BB962C8B-B14F-4D97-AF65-F5344CB8AC3E}">
        <p14:creationId xmlns:p14="http://schemas.microsoft.com/office/powerpoint/2010/main" val="1874959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a:t>
            </a:r>
          </a:p>
        </p:txBody>
      </p:sp>
      <p:sp>
        <p:nvSpPr>
          <p:cNvPr id="3" name="Content Placeholder 2"/>
          <p:cNvSpPr>
            <a:spLocks noGrp="1"/>
          </p:cNvSpPr>
          <p:nvPr>
            <p:ph idx="1"/>
          </p:nvPr>
        </p:nvSpPr>
        <p:spPr/>
        <p:txBody>
          <a:bodyPr/>
          <a:lstStyle/>
          <a:p>
            <a:r>
              <a:rPr lang="en-US" b="1" dirty="0"/>
              <a:t>§ 7-9A-502. Contents of financing statement; record of mortgage as financing statement; time of filing financing statement.</a:t>
            </a:r>
          </a:p>
          <a:p>
            <a:r>
              <a:rPr lang="en-US" dirty="0"/>
              <a:t> (a) Sufficiency of financing statement. Subject to subsection (b</a:t>
            </a:r>
            <a:r>
              <a:rPr lang="en-US" i="1" dirty="0"/>
              <a:t>), a financing statement is sufficient only if it</a:t>
            </a:r>
            <a:r>
              <a:rPr lang="en-US" dirty="0"/>
              <a:t>:</a:t>
            </a:r>
          </a:p>
          <a:p>
            <a:pPr lvl="1"/>
            <a:r>
              <a:rPr lang="en-US" dirty="0"/>
              <a:t>(1) provides the </a:t>
            </a:r>
            <a:r>
              <a:rPr lang="en-US" i="1" dirty="0"/>
              <a:t>name of the debtor</a:t>
            </a:r>
            <a:r>
              <a:rPr lang="en-US" dirty="0"/>
              <a:t>;</a:t>
            </a:r>
          </a:p>
          <a:p>
            <a:pPr lvl="1"/>
            <a:r>
              <a:rPr lang="en-US" dirty="0"/>
              <a:t>(2) provides the </a:t>
            </a:r>
            <a:r>
              <a:rPr lang="en-US" i="1" dirty="0"/>
              <a:t>name of the secured party </a:t>
            </a:r>
            <a:r>
              <a:rPr lang="en-US" dirty="0"/>
              <a:t>or a representative of the secured party; and</a:t>
            </a:r>
          </a:p>
          <a:p>
            <a:pPr lvl="1"/>
            <a:r>
              <a:rPr lang="en-US" dirty="0"/>
              <a:t>(3) </a:t>
            </a:r>
            <a:r>
              <a:rPr lang="en-US" i="1" dirty="0"/>
              <a:t>indicates the collateral </a:t>
            </a:r>
            <a:r>
              <a:rPr lang="en-US" dirty="0"/>
              <a:t>covered by the financing statement.</a:t>
            </a:r>
          </a:p>
          <a:p>
            <a:r>
              <a:rPr lang="en-US" dirty="0"/>
              <a:t>“All Asset” collateral description authorized by § 7-9A-504 (If authorized)</a:t>
            </a:r>
          </a:p>
        </p:txBody>
      </p:sp>
    </p:spTree>
    <p:extLst>
      <p:ext uri="{BB962C8B-B14F-4D97-AF65-F5344CB8AC3E}">
        <p14:creationId xmlns:p14="http://schemas.microsoft.com/office/powerpoint/2010/main" val="253190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br>
              <a:rPr lang="en-US" dirty="0"/>
            </a:br>
            <a:endParaRPr lang="en-US" dirty="0"/>
          </a:p>
        </p:txBody>
      </p:sp>
      <p:sp>
        <p:nvSpPr>
          <p:cNvPr id="5" name="Content Placeholder 4"/>
          <p:cNvSpPr>
            <a:spLocks noGrp="1"/>
          </p:cNvSpPr>
          <p:nvPr>
            <p:ph idx="1"/>
          </p:nvPr>
        </p:nvSpPr>
        <p:spPr/>
        <p:txBody>
          <a:bodyPr/>
          <a:lstStyle/>
          <a:p>
            <a:r>
              <a:rPr lang="en-US" dirty="0"/>
              <a:t>The Uniform Commercial Code is a uniform act established to harmonize the laws of sales and commercial transactions across the United States. </a:t>
            </a:r>
          </a:p>
          <a:p>
            <a:r>
              <a:rPr lang="en-US" dirty="0"/>
              <a:t>first published in 1952</a:t>
            </a:r>
          </a:p>
          <a:p>
            <a:r>
              <a:rPr lang="en-US" dirty="0"/>
              <a:t>The UCC has been fully enacted by 49 states and most US territories.   </a:t>
            </a:r>
          </a:p>
          <a:p>
            <a:r>
              <a:rPr lang="en-US" dirty="0"/>
              <a:t>Louisiana and Puerto Rico have enacted most of its provisions.</a:t>
            </a:r>
          </a:p>
        </p:txBody>
      </p:sp>
    </p:spTree>
    <p:extLst>
      <p:ext uri="{BB962C8B-B14F-4D97-AF65-F5344CB8AC3E}">
        <p14:creationId xmlns:p14="http://schemas.microsoft.com/office/powerpoint/2010/main" val="2053205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a:t>
            </a:r>
          </a:p>
        </p:txBody>
      </p:sp>
      <p:sp>
        <p:nvSpPr>
          <p:cNvPr id="3" name="Content Placeholder 2"/>
          <p:cNvSpPr>
            <a:spLocks noGrp="1"/>
          </p:cNvSpPr>
          <p:nvPr>
            <p:ph idx="1"/>
          </p:nvPr>
        </p:nvSpPr>
        <p:spPr/>
        <p:txBody>
          <a:bodyPr>
            <a:normAutofit fontScale="92500"/>
          </a:bodyPr>
          <a:lstStyle/>
          <a:p>
            <a:r>
              <a:rPr lang="en-US" dirty="0"/>
              <a:t>7-9a-503(a) Sufficiency of debtor’s name. A financing statement sufficiently provides the name of the debtor:</a:t>
            </a:r>
          </a:p>
          <a:p>
            <a:pPr lvl="1"/>
            <a:r>
              <a:rPr lang="en-US" dirty="0"/>
              <a:t>(1) … if the debtor is a registered organization or the collateral is held in a trust that is a registered organization, only if the financing statement provides the name that is stated to be the registered organization's name on the public organic record most recently filed …which purports to state, amend, or restate the registered organization's name;</a:t>
            </a:r>
          </a:p>
          <a:p>
            <a:pPr lvl="1"/>
            <a:r>
              <a:rPr lang="en-US" dirty="0"/>
              <a:t>(4) … if the debtor is an individual to whom this state has issued a driver's license or </a:t>
            </a:r>
            <a:r>
              <a:rPr lang="en-US" dirty="0" err="1"/>
              <a:t>nondriver</a:t>
            </a:r>
            <a:r>
              <a:rPr lang="en-US" dirty="0"/>
              <a:t> identification card that </a:t>
            </a:r>
            <a:r>
              <a:rPr lang="en-US" i="1" dirty="0"/>
              <a:t>has not expired</a:t>
            </a:r>
            <a:r>
              <a:rPr lang="en-US" dirty="0"/>
              <a:t>, only if it provides the </a:t>
            </a:r>
            <a:r>
              <a:rPr lang="en-US" i="1" dirty="0"/>
              <a:t>name of the individual which is indicated on the driver's license</a:t>
            </a:r>
            <a:r>
              <a:rPr lang="en-US" dirty="0"/>
              <a:t> or </a:t>
            </a:r>
            <a:r>
              <a:rPr lang="en-US" dirty="0" err="1"/>
              <a:t>nondriver</a:t>
            </a:r>
            <a:r>
              <a:rPr lang="en-US" dirty="0"/>
              <a:t> identification card;</a:t>
            </a:r>
          </a:p>
          <a:p>
            <a:pPr lvl="1"/>
            <a:r>
              <a:rPr lang="en-US" dirty="0"/>
              <a:t>(5) if the debtor is an individual to whom paragraph (4) does not apply, only if it provides </a:t>
            </a:r>
            <a:r>
              <a:rPr lang="en-US" i="1" dirty="0"/>
              <a:t>the individual name of the debtor </a:t>
            </a:r>
            <a:r>
              <a:rPr lang="en-US" dirty="0"/>
              <a:t>or the surname and first personal name of the debtor; and</a:t>
            </a:r>
          </a:p>
          <a:p>
            <a:pPr lvl="1"/>
            <a:endParaRPr lang="en-US" dirty="0"/>
          </a:p>
          <a:p>
            <a:endParaRPr lang="en-US" dirty="0"/>
          </a:p>
        </p:txBody>
      </p:sp>
    </p:spTree>
    <p:extLst>
      <p:ext uri="{BB962C8B-B14F-4D97-AF65-F5344CB8AC3E}">
        <p14:creationId xmlns:p14="http://schemas.microsoft.com/office/powerpoint/2010/main" val="190487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PERFECTION</a:t>
            </a:r>
          </a:p>
        </p:txBody>
      </p:sp>
      <p:sp>
        <p:nvSpPr>
          <p:cNvPr id="3" name="Content Placeholder 2"/>
          <p:cNvSpPr>
            <a:spLocks noGrp="1"/>
          </p:cNvSpPr>
          <p:nvPr>
            <p:ph idx="1"/>
          </p:nvPr>
        </p:nvSpPr>
        <p:spPr/>
        <p:txBody>
          <a:bodyPr>
            <a:normAutofit lnSpcReduction="10000"/>
          </a:bodyPr>
          <a:lstStyle/>
          <a:p>
            <a:r>
              <a:rPr lang="en-US" b="1" dirty="0"/>
              <a:t>§ 7-9A-506. Effect of errors or omissions.</a:t>
            </a:r>
          </a:p>
          <a:p>
            <a:r>
              <a:rPr lang="en-US" b="1" dirty="0"/>
              <a:t>(a) Minor errors and omissions</a:t>
            </a:r>
            <a:r>
              <a:rPr lang="en-US" dirty="0"/>
              <a:t>. A financing statement substantially satisfying the requirements of this part is effective, even if it has minor errors or omissions, unless the errors or omissions make the financing statement seriously misleading.</a:t>
            </a:r>
          </a:p>
          <a:p>
            <a:r>
              <a:rPr lang="en-US" b="1" dirty="0"/>
              <a:t>(c) Financing statement not seriously misleading</a:t>
            </a:r>
            <a:r>
              <a:rPr lang="en-US" dirty="0"/>
              <a:t>. If a search of the records of the filing office under the debtor's correct name, using the filing office's </a:t>
            </a:r>
            <a:r>
              <a:rPr lang="en-US" i="1" dirty="0"/>
              <a:t>standard search logic</a:t>
            </a:r>
            <a:r>
              <a:rPr lang="en-US" dirty="0"/>
              <a:t>, if any, would disclose a financing statement that fails sufficiently to provide the name of the debtor in accordance with Section 7-9A-503(a), the name provided does not make the financing statement seriously misleading.</a:t>
            </a:r>
          </a:p>
          <a:p>
            <a:endParaRPr lang="en-US" dirty="0"/>
          </a:p>
        </p:txBody>
      </p:sp>
    </p:spTree>
    <p:extLst>
      <p:ext uri="{BB962C8B-B14F-4D97-AF65-F5344CB8AC3E}">
        <p14:creationId xmlns:p14="http://schemas.microsoft.com/office/powerpoint/2010/main" val="34037038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a:t>
            </a:r>
          </a:p>
        </p:txBody>
      </p:sp>
      <p:sp>
        <p:nvSpPr>
          <p:cNvPr id="3" name="Content Placeholder 2"/>
          <p:cNvSpPr>
            <a:spLocks noGrp="1"/>
          </p:cNvSpPr>
          <p:nvPr>
            <p:ph idx="1"/>
          </p:nvPr>
        </p:nvSpPr>
        <p:spPr/>
        <p:txBody>
          <a:bodyPr/>
          <a:lstStyle/>
          <a:p>
            <a:r>
              <a:rPr lang="en-US" dirty="0"/>
              <a:t>The provisions of Article 9 governing Priority determine which creditors’ interests are superior to or inferior to others.  </a:t>
            </a:r>
          </a:p>
          <a:p>
            <a:r>
              <a:rPr lang="en-US" dirty="0"/>
              <a:t>Perfected creditors have priority over unperfected creditors.   </a:t>
            </a:r>
          </a:p>
          <a:p>
            <a:r>
              <a:rPr lang="en-US" dirty="0"/>
              <a:t>With multiple perfected creditors, with a few exceptions, the creditor that perfected first in time prevails.  </a:t>
            </a:r>
          </a:p>
          <a:p>
            <a:r>
              <a:rPr lang="en-US" dirty="0"/>
              <a:t>For competing unperfected creditors (outside the bankruptcy context where the Trustee or DIP would prevail over both) the first interest to attach is superior. </a:t>
            </a:r>
          </a:p>
          <a:p>
            <a:r>
              <a:rPr lang="en-US" dirty="0"/>
              <a:t>See § 7-9A-322</a:t>
            </a:r>
          </a:p>
        </p:txBody>
      </p:sp>
    </p:spTree>
    <p:extLst>
      <p:ext uri="{BB962C8B-B14F-4D97-AF65-F5344CB8AC3E}">
        <p14:creationId xmlns:p14="http://schemas.microsoft.com/office/powerpoint/2010/main" val="3550815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a:t>
            </a:r>
          </a:p>
        </p:txBody>
      </p:sp>
      <p:sp>
        <p:nvSpPr>
          <p:cNvPr id="3" name="Content Placeholder 2"/>
          <p:cNvSpPr>
            <a:spLocks noGrp="1"/>
          </p:cNvSpPr>
          <p:nvPr>
            <p:ph idx="1"/>
          </p:nvPr>
        </p:nvSpPr>
        <p:spPr/>
        <p:txBody>
          <a:bodyPr/>
          <a:lstStyle/>
          <a:p>
            <a:r>
              <a:rPr lang="en-US" dirty="0"/>
              <a:t>Exceptions and issues to be aware of:</a:t>
            </a:r>
          </a:p>
          <a:p>
            <a:pPr lvl="1"/>
            <a:r>
              <a:rPr lang="en-US" dirty="0"/>
              <a:t>Goods covered by Certificates of Title, </a:t>
            </a:r>
          </a:p>
          <a:p>
            <a:pPr lvl="1"/>
            <a:r>
              <a:rPr lang="en-US" dirty="0"/>
              <a:t>Fixtures, </a:t>
            </a:r>
          </a:p>
          <a:p>
            <a:pPr lvl="1"/>
            <a:r>
              <a:rPr lang="en-US" dirty="0"/>
              <a:t>Accessions, </a:t>
            </a:r>
          </a:p>
          <a:p>
            <a:pPr lvl="1"/>
            <a:r>
              <a:rPr lang="en-US" dirty="0"/>
              <a:t>Proceeds, </a:t>
            </a:r>
          </a:p>
          <a:p>
            <a:pPr lvl="1"/>
            <a:r>
              <a:rPr lang="en-US" dirty="0"/>
              <a:t>Buyers in the Ordinary Course, and </a:t>
            </a:r>
          </a:p>
          <a:p>
            <a:pPr lvl="1"/>
            <a:r>
              <a:rPr lang="en-US" dirty="0"/>
              <a:t>Purchase-Money Security Interests (PMSI’s).</a:t>
            </a:r>
          </a:p>
        </p:txBody>
      </p:sp>
    </p:spTree>
    <p:extLst>
      <p:ext uri="{BB962C8B-B14F-4D97-AF65-F5344CB8AC3E}">
        <p14:creationId xmlns:p14="http://schemas.microsoft.com/office/powerpoint/2010/main" val="1404695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GOODS COVERED BY CERTIFICATE OF TITLE</a:t>
            </a:r>
          </a:p>
        </p:txBody>
      </p:sp>
      <p:sp>
        <p:nvSpPr>
          <p:cNvPr id="3" name="Content Placeholder 2"/>
          <p:cNvSpPr>
            <a:spLocks noGrp="1"/>
          </p:cNvSpPr>
          <p:nvPr>
            <p:ph idx="1"/>
          </p:nvPr>
        </p:nvSpPr>
        <p:spPr/>
        <p:txBody>
          <a:bodyPr/>
          <a:lstStyle/>
          <a:p>
            <a:r>
              <a:rPr lang="en-US" dirty="0"/>
              <a:t>For certain goods such as automobiles, manufactured homes, and small watercraft, a Certificate of Title is issued after they are manufactured and prior to their being sold. </a:t>
            </a:r>
          </a:p>
          <a:p>
            <a:r>
              <a:rPr lang="en-US" dirty="0"/>
              <a:t>A buyer of the titled goods takes free of a security interest perfected prior to the issuance of title if they give value and are without knowledge of the prior interest.   </a:t>
            </a:r>
          </a:p>
          <a:p>
            <a:r>
              <a:rPr lang="en-US" dirty="0"/>
              <a:t>A party that perfects a security interest in the goods through notation on the Certificate of Title trumps the prior secured party (unless the notated party has knowledge of the prior interest.)</a:t>
            </a:r>
          </a:p>
          <a:p>
            <a:r>
              <a:rPr lang="en-US" dirty="0"/>
              <a:t>§ 7-9A-337</a:t>
            </a:r>
          </a:p>
        </p:txBody>
      </p:sp>
    </p:spTree>
    <p:extLst>
      <p:ext uri="{BB962C8B-B14F-4D97-AF65-F5344CB8AC3E}">
        <p14:creationId xmlns:p14="http://schemas.microsoft.com/office/powerpoint/2010/main" val="6429799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FIXTURES</a:t>
            </a:r>
          </a:p>
        </p:txBody>
      </p:sp>
      <p:sp>
        <p:nvSpPr>
          <p:cNvPr id="3" name="Content Placeholder 2"/>
          <p:cNvSpPr>
            <a:spLocks noGrp="1"/>
          </p:cNvSpPr>
          <p:nvPr>
            <p:ph idx="1"/>
          </p:nvPr>
        </p:nvSpPr>
        <p:spPr/>
        <p:txBody>
          <a:bodyPr>
            <a:normAutofit lnSpcReduction="10000"/>
          </a:bodyPr>
          <a:lstStyle/>
          <a:p>
            <a:r>
              <a:rPr lang="en-US" dirty="0"/>
              <a:t>Fixtures are goods that have become so related to real property that an interest in them arises under real property law. 7-9A-102(a)(41) </a:t>
            </a:r>
          </a:p>
          <a:p>
            <a:r>
              <a:rPr lang="en-US" dirty="0"/>
              <a:t>A security interest may be created in Fixtures and perfected through a Fixture Filing. § 7-9A-334</a:t>
            </a:r>
          </a:p>
          <a:p>
            <a:r>
              <a:rPr lang="en-US" dirty="0"/>
              <a:t>Security Interest in Fixtures is generally subordinate to the interest of a Mortgage holder or Owner (other than the Debtor.)   </a:t>
            </a:r>
          </a:p>
          <a:p>
            <a:r>
              <a:rPr lang="en-US" dirty="0"/>
              <a:t>Security interest in Fixtures can prevail if their interest attaches and is perfected prior to the recording of the competing mortgage or deed.  </a:t>
            </a:r>
          </a:p>
          <a:p>
            <a:r>
              <a:rPr lang="en-US" dirty="0"/>
              <a:t>Secured Party may also prevail if they meet the requirements to perfect a PMSI in Fixtures.</a:t>
            </a:r>
          </a:p>
        </p:txBody>
      </p:sp>
    </p:spTree>
    <p:extLst>
      <p:ext uri="{BB962C8B-B14F-4D97-AF65-F5344CB8AC3E}">
        <p14:creationId xmlns:p14="http://schemas.microsoft.com/office/powerpoint/2010/main" val="134745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LANDLORDS AND MECHANICS’ POSSESSORY LIENS</a:t>
            </a:r>
          </a:p>
        </p:txBody>
      </p:sp>
      <p:sp>
        <p:nvSpPr>
          <p:cNvPr id="3" name="Content Placeholder 2"/>
          <p:cNvSpPr>
            <a:spLocks noGrp="1"/>
          </p:cNvSpPr>
          <p:nvPr>
            <p:ph idx="1"/>
          </p:nvPr>
        </p:nvSpPr>
        <p:spPr/>
        <p:txBody>
          <a:bodyPr/>
          <a:lstStyle/>
          <a:p>
            <a:r>
              <a:rPr lang="en-US" dirty="0"/>
              <a:t>A landlord may claim a lien against goods located on the leased premises for rent owed.   </a:t>
            </a:r>
          </a:p>
          <a:p>
            <a:r>
              <a:rPr lang="en-US" dirty="0"/>
              <a:t>Landlord’s Line is superior to a security interest in the goods if the interest attached after the goods were brought onto the premises.   </a:t>
            </a:r>
          </a:p>
          <a:p>
            <a:r>
              <a:rPr lang="en-US" dirty="0"/>
              <a:t>If the security interest attaches prior to the goods being brought onto the premises, the Security Interest trumps the Landlord’s Lien from the time of perfection.  </a:t>
            </a:r>
          </a:p>
          <a:p>
            <a:r>
              <a:rPr lang="en-US" dirty="0"/>
              <a:t>A properly perfected PMSI also takes priority over a Landlord’s Lien.</a:t>
            </a:r>
          </a:p>
          <a:p>
            <a:r>
              <a:rPr lang="en-US" dirty="0"/>
              <a:t>§ 7-9A-333</a:t>
            </a:r>
          </a:p>
        </p:txBody>
      </p:sp>
    </p:spTree>
    <p:extLst>
      <p:ext uri="{BB962C8B-B14F-4D97-AF65-F5344CB8AC3E}">
        <p14:creationId xmlns:p14="http://schemas.microsoft.com/office/powerpoint/2010/main" val="953231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LANDLORDS AND MECHANICS’ POSSESSORY LIENS</a:t>
            </a:r>
          </a:p>
        </p:txBody>
      </p:sp>
      <p:sp>
        <p:nvSpPr>
          <p:cNvPr id="3" name="Content Placeholder 2"/>
          <p:cNvSpPr>
            <a:spLocks noGrp="1"/>
          </p:cNvSpPr>
          <p:nvPr>
            <p:ph idx="1"/>
          </p:nvPr>
        </p:nvSpPr>
        <p:spPr/>
        <p:txBody>
          <a:bodyPr>
            <a:normAutofit lnSpcReduction="10000"/>
          </a:bodyPr>
          <a:lstStyle/>
          <a:p>
            <a:r>
              <a:rPr lang="en-US" b="1" dirty="0"/>
              <a:t>§ 7-9A-333. Priority of certain liens arising by operation of law.</a:t>
            </a:r>
          </a:p>
          <a:p>
            <a:r>
              <a:rPr lang="en-US" b="1" dirty="0"/>
              <a:t>(a) “Possessory lien.”</a:t>
            </a:r>
            <a:r>
              <a:rPr lang="en-US" dirty="0"/>
              <a:t> In this section, “possessory lien” means an interest, other than a security interest or an agricultural lien:</a:t>
            </a:r>
          </a:p>
          <a:p>
            <a:pPr lvl="1"/>
            <a:r>
              <a:rPr lang="en-US" dirty="0"/>
              <a:t>(1) which secures payment or performance of an obligation for services or materials furnished with respect to goods by a person in the ordinary course of the person's business;</a:t>
            </a:r>
          </a:p>
          <a:p>
            <a:pPr lvl="1"/>
            <a:r>
              <a:rPr lang="en-US" dirty="0"/>
              <a:t>(2) which is created by statute or rule of law in favor of the person; and</a:t>
            </a:r>
          </a:p>
          <a:p>
            <a:pPr lvl="1"/>
            <a:r>
              <a:rPr lang="en-US" dirty="0"/>
              <a:t>(3) whose effectiveness depends on the person's possession of the goods.</a:t>
            </a:r>
          </a:p>
          <a:p>
            <a:r>
              <a:rPr lang="en-US" b="1" dirty="0"/>
              <a:t>(b) Priority of possessory lien</a:t>
            </a:r>
            <a:r>
              <a:rPr lang="en-US" dirty="0"/>
              <a:t>. A possessory lien on goods </a:t>
            </a:r>
            <a:r>
              <a:rPr lang="en-US" i="1" dirty="0"/>
              <a:t>has priority over a security interest in the goods </a:t>
            </a:r>
            <a:r>
              <a:rPr lang="en-US" dirty="0"/>
              <a:t>unless the lien is created by a statute that expressly provides otherwise.</a:t>
            </a:r>
          </a:p>
          <a:p>
            <a:endParaRPr lang="en-US" dirty="0"/>
          </a:p>
        </p:txBody>
      </p:sp>
    </p:spTree>
    <p:extLst>
      <p:ext uri="{BB962C8B-B14F-4D97-AF65-F5344CB8AC3E}">
        <p14:creationId xmlns:p14="http://schemas.microsoft.com/office/powerpoint/2010/main" val="4205973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ACCESSIONS AND COMMINGLED GOODS</a:t>
            </a:r>
          </a:p>
        </p:txBody>
      </p:sp>
      <p:sp>
        <p:nvSpPr>
          <p:cNvPr id="3" name="Content Placeholder 2"/>
          <p:cNvSpPr>
            <a:spLocks noGrp="1"/>
          </p:cNvSpPr>
          <p:nvPr>
            <p:ph idx="1"/>
          </p:nvPr>
        </p:nvSpPr>
        <p:spPr/>
        <p:txBody>
          <a:bodyPr>
            <a:normAutofit/>
          </a:bodyPr>
          <a:lstStyle/>
          <a:p>
            <a:r>
              <a:rPr lang="en-US" dirty="0"/>
              <a:t>Accessions and Commingled Goods are similar concepts that arise when goods are combined with other goods to create a whole product.   </a:t>
            </a:r>
          </a:p>
          <a:p>
            <a:r>
              <a:rPr lang="en-US" dirty="0"/>
              <a:t>Accessions maintain their identity after being combined (engines or wheels for a car or memory for a computer). § 7-9A-102(a) (1) </a:t>
            </a:r>
          </a:p>
          <a:p>
            <a:r>
              <a:rPr lang="en-US" dirty="0"/>
              <a:t> Commingled Goods lose their identity after being combined (think chemical compounds, raw materials, or even small electrical or mechanical components.) § 7-9A-336</a:t>
            </a:r>
          </a:p>
        </p:txBody>
      </p:sp>
    </p:spTree>
    <p:extLst>
      <p:ext uri="{BB962C8B-B14F-4D97-AF65-F5344CB8AC3E}">
        <p14:creationId xmlns:p14="http://schemas.microsoft.com/office/powerpoint/2010/main" val="1403003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ACCESSIONS AND COMMINGLED GOODS</a:t>
            </a:r>
          </a:p>
        </p:txBody>
      </p:sp>
      <p:sp>
        <p:nvSpPr>
          <p:cNvPr id="3" name="Content Placeholder 2"/>
          <p:cNvSpPr>
            <a:spLocks noGrp="1"/>
          </p:cNvSpPr>
          <p:nvPr>
            <p:ph idx="1"/>
          </p:nvPr>
        </p:nvSpPr>
        <p:spPr/>
        <p:txBody>
          <a:bodyPr/>
          <a:lstStyle/>
          <a:p>
            <a:r>
              <a:rPr lang="en-US" dirty="0"/>
              <a:t>To obtain a security interest in either, the interest must attach and be perfected prior to the good being integrated into the whole.   </a:t>
            </a:r>
          </a:p>
          <a:p>
            <a:r>
              <a:rPr lang="en-US" dirty="0"/>
              <a:t>For accessions, upon default, the secured party may remove the collateral from the whole (under certain requirements and limitations). § 7-9A-335</a:t>
            </a:r>
          </a:p>
          <a:p>
            <a:r>
              <a:rPr lang="en-US" dirty="0"/>
              <a:t>For commingled goods upon default, a perfected security interest attaches to the whole and competing holders of perfected interests share the proceeds according to the value of their collateral prior to the integration. § 7-9A-336</a:t>
            </a:r>
          </a:p>
          <a:p>
            <a:endParaRPr lang="en-US" dirty="0"/>
          </a:p>
        </p:txBody>
      </p:sp>
    </p:spTree>
    <p:extLst>
      <p:ext uri="{BB962C8B-B14F-4D97-AF65-F5344CB8AC3E}">
        <p14:creationId xmlns:p14="http://schemas.microsoft.com/office/powerpoint/2010/main" val="280121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UCC Article 9 governs security interests in personal property, typically granted to a secured party by a debtor to secure a debt.</a:t>
            </a:r>
          </a:p>
          <a:p>
            <a:r>
              <a:rPr lang="en-US" dirty="0"/>
              <a:t>Article 9 does not generally govern security interests in real property.</a:t>
            </a:r>
          </a:p>
        </p:txBody>
      </p:sp>
    </p:spTree>
    <p:extLst>
      <p:ext uri="{BB962C8B-B14F-4D97-AF65-F5344CB8AC3E}">
        <p14:creationId xmlns:p14="http://schemas.microsoft.com/office/powerpoint/2010/main" val="979413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PROCEEDS</a:t>
            </a:r>
          </a:p>
        </p:txBody>
      </p:sp>
      <p:sp>
        <p:nvSpPr>
          <p:cNvPr id="3" name="Content Placeholder 2"/>
          <p:cNvSpPr>
            <a:spLocks noGrp="1"/>
          </p:cNvSpPr>
          <p:nvPr>
            <p:ph idx="1"/>
          </p:nvPr>
        </p:nvSpPr>
        <p:spPr/>
        <p:txBody>
          <a:bodyPr/>
          <a:lstStyle/>
          <a:p>
            <a:r>
              <a:rPr lang="en-US" dirty="0"/>
              <a:t>Proceeds are generally what is acquired when a piece of collateral is sold or disposed of. 7-9a-102(a)(64)</a:t>
            </a:r>
          </a:p>
          <a:p>
            <a:r>
              <a:rPr lang="en-US" dirty="0"/>
              <a:t>Attachment and Perfection of a security interest in collateral also attaches and perfects a security interest in its proceeds. 7-9A-203(f) </a:t>
            </a:r>
          </a:p>
          <a:p>
            <a:r>
              <a:rPr lang="en-US" dirty="0"/>
              <a:t>Upon disposition of the original collateral, the security interest remains perfected against identifiable cash proceeds so long as such proceeds remain identifiable under the concept of tracing.   </a:t>
            </a:r>
          </a:p>
          <a:p>
            <a:r>
              <a:rPr lang="en-US" dirty="0"/>
              <a:t>For goods, the security interest generally remains perfected until the filed financing statement lapses. § 7-9A-315</a:t>
            </a:r>
          </a:p>
        </p:txBody>
      </p:sp>
    </p:spTree>
    <p:extLst>
      <p:ext uri="{BB962C8B-B14F-4D97-AF65-F5344CB8AC3E}">
        <p14:creationId xmlns:p14="http://schemas.microsoft.com/office/powerpoint/2010/main" val="387427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BUYER IN THE ORDINARY COURSE OF BUSINESS</a:t>
            </a:r>
          </a:p>
        </p:txBody>
      </p:sp>
      <p:sp>
        <p:nvSpPr>
          <p:cNvPr id="3" name="Content Placeholder 2"/>
          <p:cNvSpPr>
            <a:spLocks noGrp="1"/>
          </p:cNvSpPr>
          <p:nvPr>
            <p:ph idx="1"/>
          </p:nvPr>
        </p:nvSpPr>
        <p:spPr/>
        <p:txBody>
          <a:bodyPr/>
          <a:lstStyle/>
          <a:p>
            <a:r>
              <a:rPr lang="en-US" dirty="0"/>
              <a:t>A Buyer in the Ordinary Course of Business is someone that, in good faith, buys goods from someone in the business of selling goods of that kind. 7-1-201(9) </a:t>
            </a:r>
          </a:p>
          <a:p>
            <a:r>
              <a:rPr lang="en-US" dirty="0"/>
              <a:t>Buyer must not know the sale violates the rights of another and it must be in the ordinary course of the buyer’s business (and not a bulk sale of all or the majority of the seller’s assets.)  </a:t>
            </a:r>
          </a:p>
          <a:p>
            <a:r>
              <a:rPr lang="en-US" dirty="0"/>
              <a:t>A Buyer in the Ordinary Course takes free of a security interest previously granted by the Seller (other than a security interest perfected through possession), even if the buyer is aware of the security interest. § 7-9A-320</a:t>
            </a:r>
          </a:p>
        </p:txBody>
      </p:sp>
    </p:spTree>
    <p:extLst>
      <p:ext uri="{BB962C8B-B14F-4D97-AF65-F5344CB8AC3E}">
        <p14:creationId xmlns:p14="http://schemas.microsoft.com/office/powerpoint/2010/main" val="11909206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 PURCHASE MONEY SECURITY INTERESTS</a:t>
            </a:r>
          </a:p>
        </p:txBody>
      </p:sp>
      <p:sp>
        <p:nvSpPr>
          <p:cNvPr id="3" name="Content Placeholder 2"/>
          <p:cNvSpPr>
            <a:spLocks noGrp="1"/>
          </p:cNvSpPr>
          <p:nvPr>
            <p:ph idx="1"/>
          </p:nvPr>
        </p:nvSpPr>
        <p:spPr/>
        <p:txBody>
          <a:bodyPr/>
          <a:lstStyle/>
          <a:p>
            <a:r>
              <a:rPr lang="en-US" dirty="0"/>
              <a:t>A secured party can obtain a PMSI in certain goods when that party advances the funds used to acquire such goods.   </a:t>
            </a:r>
          </a:p>
          <a:p>
            <a:r>
              <a:rPr lang="en-US" dirty="0"/>
              <a:t>In order to perfect a PMSI, the secured party needs to perfect its lien no later than 20 days after delivery of the goods. (Additional notice is necessary to perfect a PMSI in inventory.)  </a:t>
            </a:r>
          </a:p>
          <a:p>
            <a:r>
              <a:rPr lang="en-US" dirty="0"/>
              <a:t>A perfected PMSI generally trumps any other interest in the specific goods.</a:t>
            </a:r>
          </a:p>
          <a:p>
            <a:r>
              <a:rPr lang="en-US" dirty="0"/>
              <a:t>§ 7-9A-324</a:t>
            </a:r>
          </a:p>
        </p:txBody>
      </p:sp>
    </p:spTree>
    <p:extLst>
      <p:ext uri="{BB962C8B-B14F-4D97-AF65-F5344CB8AC3E}">
        <p14:creationId xmlns:p14="http://schemas.microsoft.com/office/powerpoint/2010/main" val="2860266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PRIORITY OF TRUSTEE OR DEBTOR IN POSSESSION</a:t>
            </a:r>
          </a:p>
        </p:txBody>
      </p:sp>
      <p:sp>
        <p:nvSpPr>
          <p:cNvPr id="3" name="Content Placeholder 2"/>
          <p:cNvSpPr>
            <a:spLocks noGrp="1"/>
          </p:cNvSpPr>
          <p:nvPr>
            <p:ph idx="1"/>
          </p:nvPr>
        </p:nvSpPr>
        <p:spPr/>
        <p:txBody>
          <a:bodyPr>
            <a:normAutofit fontScale="92500" lnSpcReduction="10000"/>
          </a:bodyPr>
          <a:lstStyle/>
          <a:p>
            <a:r>
              <a:rPr lang="en-US" dirty="0"/>
              <a:t>At the time of the filing of a bankruptcy case, the Trustee or DIP is cloaked with the powers of a “hypothetical lien creditor.” 11 USC§ 544</a:t>
            </a:r>
          </a:p>
          <a:p>
            <a:r>
              <a:rPr lang="en-US" dirty="0"/>
              <a:t>If a creditor is properly perfected in collateral that is property of the estate, the secured creditor’s rights trump those of the Trustee.   </a:t>
            </a:r>
          </a:p>
          <a:p>
            <a:r>
              <a:rPr lang="en-US" dirty="0"/>
              <a:t>If the security interest is unperfected (whether through lack of filing, misfiling, lapse, perfecting improperly for a specific type of collateral, or through reclassification of a lease as a security interest) then the Trustee’s “hypothetical lien” is superior. 7-9A-317(a) </a:t>
            </a:r>
          </a:p>
          <a:p>
            <a:r>
              <a:rPr lang="en-US" dirty="0"/>
              <a:t>Secured Creditor loses interest and becomes an unsecured creditor.</a:t>
            </a:r>
          </a:p>
          <a:p>
            <a:r>
              <a:rPr lang="en-US" dirty="0"/>
              <a:t>Without the “hypothetical lien creditor” status, even an unperfected security interest would give the creditor superior rights to the estate.</a:t>
            </a:r>
          </a:p>
          <a:p>
            <a:endParaRPr lang="en-US" dirty="0"/>
          </a:p>
        </p:txBody>
      </p:sp>
    </p:spTree>
    <p:extLst>
      <p:ext uri="{BB962C8B-B14F-4D97-AF65-F5344CB8AC3E}">
        <p14:creationId xmlns:p14="http://schemas.microsoft.com/office/powerpoint/2010/main" val="3822639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LEASE V. SECURITY INTEREST</a:t>
            </a:r>
          </a:p>
        </p:txBody>
      </p:sp>
      <p:sp>
        <p:nvSpPr>
          <p:cNvPr id="3" name="Content Placeholder 2"/>
          <p:cNvSpPr>
            <a:spLocks noGrp="1"/>
          </p:cNvSpPr>
          <p:nvPr>
            <p:ph idx="1"/>
          </p:nvPr>
        </p:nvSpPr>
        <p:spPr/>
        <p:txBody>
          <a:bodyPr>
            <a:normAutofit/>
          </a:bodyPr>
          <a:lstStyle/>
          <a:p>
            <a:r>
              <a:rPr lang="en-US" dirty="0"/>
              <a:t>Whether a transaction constitutes a true lease under UCC Article 2A or a “Disguised Financing Transaction” or “Disguised Financing Transaction” is an issue often litigated in Bankruptcy Cases.   </a:t>
            </a:r>
          </a:p>
          <a:p>
            <a:r>
              <a:rPr lang="en-US" dirty="0"/>
              <a:t>Goes back to the “Hypothetical Lien Creditor” status of the Bankruptcy Trustee or DIP.   </a:t>
            </a:r>
          </a:p>
          <a:p>
            <a:r>
              <a:rPr lang="en-US" dirty="0"/>
              <a:t>If it is determined that a transaction titled a “Lease” actually constitutes a security interest, and the “Lessor” (now the “Secured Party”) has not properly perfected its security interest, the Trustee’s lien trumps the unperfected security interest and the collateral becomes property of the estate.</a:t>
            </a:r>
          </a:p>
        </p:txBody>
      </p:sp>
    </p:spTree>
    <p:extLst>
      <p:ext uri="{BB962C8B-B14F-4D97-AF65-F5344CB8AC3E}">
        <p14:creationId xmlns:p14="http://schemas.microsoft.com/office/powerpoint/2010/main" val="3476392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LEASE V. SECURITY INTEREST</a:t>
            </a:r>
          </a:p>
        </p:txBody>
      </p:sp>
      <p:sp>
        <p:nvSpPr>
          <p:cNvPr id="3" name="Content Placeholder 2"/>
          <p:cNvSpPr>
            <a:spLocks noGrp="1"/>
          </p:cNvSpPr>
          <p:nvPr>
            <p:ph idx="1"/>
          </p:nvPr>
        </p:nvSpPr>
        <p:spPr/>
        <p:txBody>
          <a:bodyPr/>
          <a:lstStyle/>
          <a:p>
            <a:r>
              <a:rPr lang="en-US" dirty="0"/>
              <a:t>The determination of whether a lease is actually a security agreement are determined by the facts of each case. § 7-1-203(a)</a:t>
            </a:r>
          </a:p>
          <a:p>
            <a:r>
              <a:rPr lang="en-US" dirty="0"/>
              <a:t>The determination generally depends on what is the “remaining economic life” of the goods (or how long the goods are likely to remain useful). </a:t>
            </a:r>
          </a:p>
          <a:p>
            <a:r>
              <a:rPr lang="en-US" dirty="0"/>
              <a:t>See </a:t>
            </a:r>
            <a:r>
              <a:rPr lang="en-US" i="1" dirty="0"/>
              <a:t>United Airlines v. HSBC Bank</a:t>
            </a:r>
            <a:r>
              <a:rPr lang="en-US" dirty="0"/>
              <a:t>, 416 F.3d 609 (7th Circuit, 2005), for a discussion of Substance over Form in the classification of a transaction as a lease or security agreement.</a:t>
            </a:r>
          </a:p>
        </p:txBody>
      </p:sp>
    </p:spTree>
    <p:extLst>
      <p:ext uri="{BB962C8B-B14F-4D97-AF65-F5344CB8AC3E}">
        <p14:creationId xmlns:p14="http://schemas.microsoft.com/office/powerpoint/2010/main" val="1311142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LEASE V. SECURITY INTEREST</a:t>
            </a:r>
          </a:p>
        </p:txBody>
      </p:sp>
      <p:sp>
        <p:nvSpPr>
          <p:cNvPr id="3" name="Content Placeholder 2"/>
          <p:cNvSpPr>
            <a:spLocks noGrp="1"/>
          </p:cNvSpPr>
          <p:nvPr>
            <p:ph idx="1"/>
          </p:nvPr>
        </p:nvSpPr>
        <p:spPr/>
        <p:txBody>
          <a:bodyPr>
            <a:normAutofit lnSpcReduction="10000"/>
          </a:bodyPr>
          <a:lstStyle/>
          <a:p>
            <a:r>
              <a:rPr lang="en-US" dirty="0"/>
              <a:t>If the original lease term is equal to or exceeds the remaining economic life (and cannot be terminated by the lessee) then the transaction is a security agreement.   </a:t>
            </a:r>
          </a:p>
          <a:p>
            <a:r>
              <a:rPr lang="en-US" dirty="0"/>
              <a:t>If the lessee is bound to renew the lease for a term exceeding the remaining economic life, or is bound to become the owner of the goods upon termination, the transaction is a security agreement.   </a:t>
            </a:r>
          </a:p>
          <a:p>
            <a:r>
              <a:rPr lang="en-US" dirty="0"/>
              <a:t>If the lessee has the option to either renew the lease for the remaining economic life </a:t>
            </a:r>
            <a:r>
              <a:rPr lang="en-US" b="1" dirty="0"/>
              <a:t>or </a:t>
            </a:r>
            <a:r>
              <a:rPr lang="en-US" dirty="0"/>
              <a:t>purchase the good for no additional consideration (or nominal consideration), the transaction is a security agreement.   </a:t>
            </a:r>
          </a:p>
          <a:p>
            <a:r>
              <a:rPr lang="en-US" dirty="0"/>
              <a:t>§ 7-1-203(b)</a:t>
            </a:r>
          </a:p>
        </p:txBody>
      </p:sp>
    </p:spTree>
    <p:extLst>
      <p:ext uri="{BB962C8B-B14F-4D97-AF65-F5344CB8AC3E}">
        <p14:creationId xmlns:p14="http://schemas.microsoft.com/office/powerpoint/2010/main" val="182332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LEASE V. SECURITY INTEREST</a:t>
            </a:r>
          </a:p>
        </p:txBody>
      </p:sp>
      <p:sp>
        <p:nvSpPr>
          <p:cNvPr id="3" name="Content Placeholder 2"/>
          <p:cNvSpPr>
            <a:spLocks noGrp="1"/>
          </p:cNvSpPr>
          <p:nvPr>
            <p:ph idx="1"/>
          </p:nvPr>
        </p:nvSpPr>
        <p:spPr/>
        <p:txBody>
          <a:bodyPr>
            <a:normAutofit fontScale="92500" lnSpcReduction="10000"/>
          </a:bodyPr>
          <a:lstStyle/>
          <a:p>
            <a:r>
              <a:rPr lang="en-US" dirty="0"/>
              <a:t>§7-1-203(c) sets out a list of six factors that do not, on their own, cause a lease to be reclassified as a security agreement:</a:t>
            </a:r>
          </a:p>
          <a:p>
            <a:pPr lvl="1"/>
            <a:r>
              <a:rPr lang="en-US" dirty="0"/>
              <a:t>(1) The present value of the consideration the lessee is obligated to pay is substantially equal to or is greater than the FMV of the goods;</a:t>
            </a:r>
          </a:p>
          <a:p>
            <a:pPr lvl="1"/>
            <a:r>
              <a:rPr lang="en-US" dirty="0"/>
              <a:t>(2) The lessee assumes risk of loss of the goods;</a:t>
            </a:r>
          </a:p>
          <a:p>
            <a:pPr lvl="1"/>
            <a:r>
              <a:rPr lang="en-US" dirty="0"/>
              <a:t>(3) The lessee agrees to pay taxes, insurance, filing, recording, or registration fees, or service or maintenance costs;</a:t>
            </a:r>
          </a:p>
          <a:p>
            <a:pPr lvl="1"/>
            <a:r>
              <a:rPr lang="en-US" dirty="0"/>
              <a:t>(4) The lessee has an option to renew the lease or to become the owner of the goods;</a:t>
            </a:r>
          </a:p>
          <a:p>
            <a:pPr lvl="1"/>
            <a:r>
              <a:rPr lang="en-US" dirty="0"/>
              <a:t>(5) The lessee has an option to renew the lease for a fixed rent that is equal to or greater than the reasonably predictable FMV; or</a:t>
            </a:r>
          </a:p>
          <a:p>
            <a:pPr lvl="1"/>
            <a:r>
              <a:rPr lang="en-US" dirty="0"/>
              <a:t>(6) The lessee has an option to become the owner of the goods for a fixed price that is equal to or greater than the reasonably predictable FMV.</a:t>
            </a:r>
          </a:p>
          <a:p>
            <a:pPr lvl="1"/>
            <a:endParaRPr lang="en-US" dirty="0"/>
          </a:p>
        </p:txBody>
      </p:sp>
    </p:spTree>
    <p:extLst>
      <p:ext uri="{BB962C8B-B14F-4D97-AF65-F5344CB8AC3E}">
        <p14:creationId xmlns:p14="http://schemas.microsoft.com/office/powerpoint/2010/main" val="3672173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OF COLLATERAL</a:t>
            </a:r>
          </a:p>
        </p:txBody>
      </p:sp>
      <p:sp>
        <p:nvSpPr>
          <p:cNvPr id="3" name="Content Placeholder 2"/>
          <p:cNvSpPr>
            <a:spLocks noGrp="1"/>
          </p:cNvSpPr>
          <p:nvPr>
            <p:ph idx="1"/>
          </p:nvPr>
        </p:nvSpPr>
        <p:spPr/>
        <p:txBody>
          <a:bodyPr>
            <a:normAutofit/>
          </a:bodyPr>
          <a:lstStyle/>
          <a:p>
            <a:r>
              <a:rPr lang="en-US" dirty="0"/>
              <a:t>§ 7-9A-601. Rights after default; judicial enforcement; consignor or buyer of accounts, chattel paper, payment intangibles, or promissory notes.</a:t>
            </a:r>
          </a:p>
          <a:p>
            <a:r>
              <a:rPr lang="en-US" dirty="0"/>
              <a:t>§ 7-9A-609. Secured party's right to take possession after default.</a:t>
            </a:r>
          </a:p>
          <a:p>
            <a:r>
              <a:rPr lang="en-US" dirty="0"/>
              <a:t>§ 7-9A-610. Disposition of collateral after default.</a:t>
            </a:r>
          </a:p>
          <a:p>
            <a:r>
              <a:rPr lang="en-US" dirty="0"/>
              <a:t>§ 7-9A-608. Application of proceeds of collection or enforcement; liability for deficiency and right to surplus.</a:t>
            </a:r>
          </a:p>
          <a:p>
            <a:r>
              <a:rPr lang="en-US" dirty="0"/>
              <a:t>§ 7-9A-615. Application of proceeds of disposition; liability for deficiency and right to surplus.</a:t>
            </a:r>
          </a:p>
        </p:txBody>
      </p:sp>
    </p:spTree>
    <p:extLst>
      <p:ext uri="{BB962C8B-B14F-4D97-AF65-F5344CB8AC3E}">
        <p14:creationId xmlns:p14="http://schemas.microsoft.com/office/powerpoint/2010/main" val="10106556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DISPOSITION OF COLLATERAL</a:t>
            </a:r>
          </a:p>
        </p:txBody>
      </p:sp>
      <p:sp>
        <p:nvSpPr>
          <p:cNvPr id="3" name="Content Placeholder 2"/>
          <p:cNvSpPr>
            <a:spLocks noGrp="1"/>
          </p:cNvSpPr>
          <p:nvPr>
            <p:ph idx="1"/>
          </p:nvPr>
        </p:nvSpPr>
        <p:spPr/>
        <p:txBody>
          <a:bodyPr>
            <a:normAutofit lnSpcReduction="10000"/>
          </a:bodyPr>
          <a:lstStyle/>
          <a:p>
            <a:r>
              <a:rPr lang="en-US" b="1" dirty="0"/>
              <a:t>§ 7-9A-610(b) Commercially reasonable disposition</a:t>
            </a:r>
            <a:r>
              <a:rPr lang="en-US" dirty="0"/>
              <a:t>. Every aspect of a disposition of collateral, including the method, manner, time, place, and other terms, must be commercially reasonable. If commercially reasonable, a secured party may dispose of collateral by public or private proceedings, by one or more contracts, as a unit or in parcels, and at any time and place and on any terms.</a:t>
            </a:r>
          </a:p>
          <a:p>
            <a:r>
              <a:rPr lang="en-US" b="1" dirty="0"/>
              <a:t>(c) Purchase by secured party</a:t>
            </a:r>
            <a:r>
              <a:rPr lang="en-US" dirty="0"/>
              <a:t>. A secured party may purchase collateral:</a:t>
            </a:r>
          </a:p>
          <a:p>
            <a:pPr lvl="1"/>
            <a:r>
              <a:rPr lang="en-US" dirty="0"/>
              <a:t>(1) at a public disposition; or</a:t>
            </a:r>
          </a:p>
          <a:p>
            <a:pPr lvl="1"/>
            <a:r>
              <a:rPr lang="en-US" dirty="0"/>
              <a:t>(2) at a private disposition only if the collateral is of a kind that is customarily sold on a recognized market or the subject of widely distributed standard price quotations.</a:t>
            </a:r>
          </a:p>
          <a:p>
            <a:endParaRPr lang="en-US" dirty="0"/>
          </a:p>
          <a:p>
            <a:endParaRPr lang="en-US" dirty="0"/>
          </a:p>
        </p:txBody>
      </p:sp>
    </p:spTree>
    <p:extLst>
      <p:ext uri="{BB962C8B-B14F-4D97-AF65-F5344CB8AC3E}">
        <p14:creationId xmlns:p14="http://schemas.microsoft.com/office/powerpoint/2010/main" val="355630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primary concepts addressed by Article 9 are:</a:t>
            </a:r>
          </a:p>
          <a:p>
            <a:pPr lvl="1"/>
            <a:r>
              <a:rPr lang="en-US" dirty="0"/>
              <a:t> Attachment, the creation of a security interests in favor of the secured creditor; </a:t>
            </a:r>
          </a:p>
          <a:p>
            <a:pPr lvl="1"/>
            <a:r>
              <a:rPr lang="en-US" dirty="0"/>
              <a:t>Perfection, the providing of notice of a security interest to other potential creditors or secured parties; </a:t>
            </a:r>
          </a:p>
          <a:p>
            <a:pPr lvl="1"/>
            <a:r>
              <a:rPr lang="en-US" dirty="0"/>
              <a:t>Priority, determining which creditors’ interests prevail over those of others; and </a:t>
            </a:r>
          </a:p>
          <a:p>
            <a:pPr lvl="1"/>
            <a:r>
              <a:rPr lang="en-US" dirty="0"/>
              <a:t>Disposition, what remedies are available to the secured creditor of a defaulting debtor.</a:t>
            </a:r>
          </a:p>
        </p:txBody>
      </p:sp>
    </p:spTree>
    <p:extLst>
      <p:ext uri="{BB962C8B-B14F-4D97-AF65-F5344CB8AC3E}">
        <p14:creationId xmlns:p14="http://schemas.microsoft.com/office/powerpoint/2010/main" val="4099572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DISPOSITION</a:t>
            </a:r>
          </a:p>
        </p:txBody>
      </p:sp>
      <p:sp>
        <p:nvSpPr>
          <p:cNvPr id="3" name="Content Placeholder 2"/>
          <p:cNvSpPr>
            <a:spLocks noGrp="1"/>
          </p:cNvSpPr>
          <p:nvPr>
            <p:ph idx="1"/>
          </p:nvPr>
        </p:nvSpPr>
        <p:spPr/>
        <p:txBody>
          <a:bodyPr>
            <a:normAutofit fontScale="85000" lnSpcReduction="20000"/>
          </a:bodyPr>
          <a:lstStyle/>
          <a:p>
            <a:r>
              <a:rPr lang="en-US" b="1" dirty="0"/>
              <a:t>§ 7-9A-611. Notification before disposition of collateral.</a:t>
            </a:r>
          </a:p>
          <a:p>
            <a:r>
              <a:rPr lang="en-US" b="1" dirty="0"/>
              <a:t>(c) Persons to be notified</a:t>
            </a:r>
            <a:r>
              <a:rPr lang="en-US" dirty="0"/>
              <a:t>. To comply with subsection (b), the secured party shall send an authenticated notification of disposition to:</a:t>
            </a:r>
          </a:p>
          <a:p>
            <a:pPr lvl="1"/>
            <a:r>
              <a:rPr lang="en-US" dirty="0"/>
              <a:t>(1) the debtor;</a:t>
            </a:r>
          </a:p>
          <a:p>
            <a:pPr lvl="1"/>
            <a:r>
              <a:rPr lang="en-US" dirty="0"/>
              <a:t>(2) any secondary obligor; and</a:t>
            </a:r>
          </a:p>
          <a:p>
            <a:pPr lvl="1"/>
            <a:r>
              <a:rPr lang="en-US" dirty="0"/>
              <a:t>(3) if the collateral is other than consumer goods:</a:t>
            </a:r>
          </a:p>
          <a:p>
            <a:pPr lvl="2"/>
            <a:r>
              <a:rPr lang="en-US" dirty="0"/>
              <a:t>(A) any other person from which the secured party has received, before the notification date, an authenticated notification of a claim of an interest in the collateral;</a:t>
            </a:r>
          </a:p>
          <a:p>
            <a:pPr lvl="2"/>
            <a:r>
              <a:rPr lang="en-US" dirty="0"/>
              <a:t>(B) any other secured party or lienholder that, 10 days before the notification date, held a security interest in or other lien on the collateral perfected by the filing of a financing statement that:</a:t>
            </a:r>
          </a:p>
          <a:p>
            <a:pPr lvl="3"/>
            <a:r>
              <a:rPr lang="en-US" dirty="0"/>
              <a:t>(i) identified the collateral;</a:t>
            </a:r>
          </a:p>
          <a:p>
            <a:pPr lvl="3"/>
            <a:r>
              <a:rPr lang="en-US" dirty="0"/>
              <a:t>(ii) was indexed under the debtor's name as of that date; and</a:t>
            </a:r>
          </a:p>
          <a:p>
            <a:pPr lvl="3"/>
            <a:r>
              <a:rPr lang="en-US" dirty="0"/>
              <a:t>(iii) was filed in the office in which to file a financing statement against the debtor covering the collateral as of that date; and</a:t>
            </a:r>
          </a:p>
          <a:p>
            <a:pPr lvl="2"/>
            <a:r>
              <a:rPr lang="en-US" dirty="0"/>
              <a:t>(C) any other secured party that, 10 days before the notification date, held a security interest in the collateral perfected by compliance with a statute, regulation, or treaty described in Section 7-9A-311(a).</a:t>
            </a:r>
          </a:p>
          <a:p>
            <a:endParaRPr lang="en-US" dirty="0"/>
          </a:p>
        </p:txBody>
      </p:sp>
    </p:spTree>
    <p:extLst>
      <p:ext uri="{BB962C8B-B14F-4D97-AF65-F5344CB8AC3E}">
        <p14:creationId xmlns:p14="http://schemas.microsoft.com/office/powerpoint/2010/main" val="12682241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DISPOSITION</a:t>
            </a:r>
          </a:p>
        </p:txBody>
      </p:sp>
      <p:sp>
        <p:nvSpPr>
          <p:cNvPr id="3" name="Content Placeholder 2"/>
          <p:cNvSpPr>
            <a:spLocks noGrp="1"/>
          </p:cNvSpPr>
          <p:nvPr>
            <p:ph idx="1"/>
          </p:nvPr>
        </p:nvSpPr>
        <p:spPr/>
        <p:txBody>
          <a:bodyPr/>
          <a:lstStyle/>
          <a:p>
            <a:r>
              <a:rPr lang="en-US" b="1" dirty="0"/>
              <a:t>§ 7-9A-612. Timeliness of notification before disposition of collateral.</a:t>
            </a:r>
          </a:p>
          <a:p>
            <a:r>
              <a:rPr lang="en-US" b="1" dirty="0"/>
              <a:t>(a) Reasonable time is question of fact</a:t>
            </a:r>
            <a:r>
              <a:rPr lang="en-US" dirty="0"/>
              <a:t>. Except as otherwise provided in subsection (b), whether a notification is sent within a reasonable time is a question of fact.</a:t>
            </a:r>
          </a:p>
          <a:p>
            <a:r>
              <a:rPr lang="en-US" b="1" dirty="0"/>
              <a:t>(b) 10-day period sufficient in non-consumer transaction</a:t>
            </a:r>
            <a:r>
              <a:rPr lang="en-US" dirty="0"/>
              <a:t>. In a transaction other than a consumer transaction, a notification of disposition sent after default and 10 days or more before the earliest time of disposition set forth in the notification is sent within a reasonable time before the disposition.</a:t>
            </a:r>
          </a:p>
          <a:p>
            <a:endParaRPr lang="en-US" dirty="0"/>
          </a:p>
        </p:txBody>
      </p:sp>
    </p:spTree>
    <p:extLst>
      <p:ext uri="{BB962C8B-B14F-4D97-AF65-F5344CB8AC3E}">
        <p14:creationId xmlns:p14="http://schemas.microsoft.com/office/powerpoint/2010/main" val="10977932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OF DISPOSITION</a:t>
            </a:r>
          </a:p>
        </p:txBody>
      </p:sp>
      <p:sp>
        <p:nvSpPr>
          <p:cNvPr id="3" name="Content Placeholder 2"/>
          <p:cNvSpPr>
            <a:spLocks noGrp="1"/>
          </p:cNvSpPr>
          <p:nvPr>
            <p:ph idx="1"/>
          </p:nvPr>
        </p:nvSpPr>
        <p:spPr/>
        <p:txBody>
          <a:bodyPr/>
          <a:lstStyle/>
          <a:p>
            <a:r>
              <a:rPr lang="en-US" dirty="0"/>
              <a:t>§ 7-9A-613. Contents and form of notification before disposition of collateral: </a:t>
            </a:r>
            <a:r>
              <a:rPr lang="en-US" i="1" dirty="0"/>
              <a:t>general</a:t>
            </a:r>
            <a:r>
              <a:rPr lang="en-US" dirty="0"/>
              <a:t>.</a:t>
            </a:r>
          </a:p>
          <a:p>
            <a:r>
              <a:rPr lang="en-US" dirty="0"/>
              <a:t>“Safe Harbor” form found in § 7-9A-613(5).</a:t>
            </a:r>
          </a:p>
          <a:p>
            <a:r>
              <a:rPr lang="en-US" dirty="0"/>
              <a:t>§ 7-9A-614. Contents and form of notification before disposition of collateral: </a:t>
            </a:r>
            <a:r>
              <a:rPr lang="en-US" i="1" dirty="0"/>
              <a:t>consumer-goods transaction</a:t>
            </a:r>
            <a:r>
              <a:rPr lang="en-US" dirty="0"/>
              <a:t>.</a:t>
            </a:r>
          </a:p>
          <a:p>
            <a:r>
              <a:rPr lang="en-US" dirty="0"/>
              <a:t>“Safe Harbor” form for consumer-goods transactions found in § 7-9A-614(3).</a:t>
            </a:r>
          </a:p>
          <a:p>
            <a:endParaRPr lang="en-US" dirty="0"/>
          </a:p>
        </p:txBody>
      </p:sp>
    </p:spTree>
    <p:extLst>
      <p:ext uri="{BB962C8B-B14F-4D97-AF65-F5344CB8AC3E}">
        <p14:creationId xmlns:p14="http://schemas.microsoft.com/office/powerpoint/2010/main" val="3919312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DAMAGES</a:t>
            </a:r>
          </a:p>
        </p:txBody>
      </p:sp>
      <p:sp>
        <p:nvSpPr>
          <p:cNvPr id="3" name="Content Placeholder 2"/>
          <p:cNvSpPr>
            <a:spLocks noGrp="1"/>
          </p:cNvSpPr>
          <p:nvPr>
            <p:ph idx="1"/>
          </p:nvPr>
        </p:nvSpPr>
        <p:spPr/>
        <p:txBody>
          <a:bodyPr>
            <a:normAutofit lnSpcReduction="10000"/>
          </a:bodyPr>
          <a:lstStyle/>
          <a:p>
            <a:r>
              <a:rPr lang="en-US" b="1" dirty="0"/>
              <a:t>§ 7-9A-625. Remedies for secured party's failure to comply with article.</a:t>
            </a:r>
          </a:p>
          <a:p>
            <a:r>
              <a:rPr lang="en-US" b="1" dirty="0"/>
              <a:t> (a) Judicial orders concerning noncompliance</a:t>
            </a:r>
            <a:r>
              <a:rPr lang="en-US" dirty="0"/>
              <a:t>. If it is established that a secured party is not proceeding in accordance with this article, a court may order or restrain collection, enforcement, or disposition of collateral on appropriate terms and conditions.</a:t>
            </a:r>
          </a:p>
          <a:p>
            <a:r>
              <a:rPr lang="en-US" b="1" dirty="0"/>
              <a:t>(b) Damages for noncompliance</a:t>
            </a:r>
            <a:r>
              <a:rPr lang="en-US" dirty="0"/>
              <a:t>. Subject to subsections (c), (d), and (f), a person is liable for damages in the amount of any loss caused by a failure to comply with this article. Loss caused by a failure to comply may include loss resulting from the debtor's inability to obtain, or increased costs of, alternative financing.</a:t>
            </a:r>
          </a:p>
          <a:p>
            <a:endParaRPr lang="en-US" dirty="0"/>
          </a:p>
        </p:txBody>
      </p:sp>
    </p:spTree>
    <p:extLst>
      <p:ext uri="{BB962C8B-B14F-4D97-AF65-F5344CB8AC3E}">
        <p14:creationId xmlns:p14="http://schemas.microsoft.com/office/powerpoint/2010/main" val="15809666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DAMAGES</a:t>
            </a:r>
          </a:p>
        </p:txBody>
      </p:sp>
      <p:sp>
        <p:nvSpPr>
          <p:cNvPr id="3" name="Content Placeholder 2"/>
          <p:cNvSpPr>
            <a:spLocks noGrp="1"/>
          </p:cNvSpPr>
          <p:nvPr>
            <p:ph idx="1"/>
          </p:nvPr>
        </p:nvSpPr>
        <p:spPr/>
        <p:txBody>
          <a:bodyPr>
            <a:normAutofit fontScale="92500"/>
          </a:bodyPr>
          <a:lstStyle/>
          <a:p>
            <a:r>
              <a:rPr lang="en-US" b="1" dirty="0"/>
              <a:t>(c) Persons entitled to recover damages; statutory damages in consumer-goods transaction</a:t>
            </a:r>
            <a:r>
              <a:rPr lang="en-US" dirty="0"/>
              <a:t>. Except as otherwise provided in Section 7-9A-628:</a:t>
            </a:r>
          </a:p>
          <a:p>
            <a:r>
              <a:rPr lang="en-US" dirty="0"/>
              <a:t>(1) a person that, at the time of the failure, was a debtor, was an obligor, or held a security interest in or other lien on the collateral may recover damages under subsection (b) for its loss; and</a:t>
            </a:r>
          </a:p>
          <a:p>
            <a:r>
              <a:rPr lang="en-US" dirty="0"/>
              <a:t>(2) if the collateral is consumer goods, a person that was a debtor or a secondary obligor at the time a secured party failed to comply with this part may recover for that failure in any event an amount not less than the credit service charge plus 10 percent of the principal amount of the obligation or the time-price differential plus 10 percent of the cash price.</a:t>
            </a:r>
          </a:p>
          <a:p>
            <a:endParaRPr lang="en-US" dirty="0"/>
          </a:p>
        </p:txBody>
      </p:sp>
    </p:spTree>
    <p:extLst>
      <p:ext uri="{BB962C8B-B14F-4D97-AF65-F5344CB8AC3E}">
        <p14:creationId xmlns:p14="http://schemas.microsoft.com/office/powerpoint/2010/main" val="32034779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DAMAGES</a:t>
            </a:r>
          </a:p>
        </p:txBody>
      </p:sp>
      <p:sp>
        <p:nvSpPr>
          <p:cNvPr id="3" name="Content Placeholder 2"/>
          <p:cNvSpPr>
            <a:spLocks noGrp="1"/>
          </p:cNvSpPr>
          <p:nvPr>
            <p:ph idx="1"/>
          </p:nvPr>
        </p:nvSpPr>
        <p:spPr/>
        <p:txBody>
          <a:bodyPr/>
          <a:lstStyle/>
          <a:p>
            <a:r>
              <a:rPr lang="en-US" b="1" dirty="0"/>
              <a:t>(d) Recovery when deficiency eliminated or reduced</a:t>
            </a:r>
            <a:r>
              <a:rPr lang="en-US" dirty="0"/>
              <a:t>. A debtor whose deficiency is eliminated under Section 7-9A-626 may recover damages for the loss of any surplus. </a:t>
            </a:r>
          </a:p>
          <a:p>
            <a:r>
              <a:rPr lang="en-US" dirty="0"/>
              <a:t>However, a debtor or secondary obligor whose deficiency is eliminated or reduced under Section 7-9A-626 may not otherwise recover under subsection (b) for noncompliance with the provisions of this part relating to collection, enforcement, disposition, or acceptance.</a:t>
            </a:r>
          </a:p>
        </p:txBody>
      </p:sp>
    </p:spTree>
    <p:extLst>
      <p:ext uri="{BB962C8B-B14F-4D97-AF65-F5344CB8AC3E}">
        <p14:creationId xmlns:p14="http://schemas.microsoft.com/office/powerpoint/2010/main" val="20155173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REMEDIES AND DAMAGES</a:t>
            </a:r>
          </a:p>
        </p:txBody>
      </p:sp>
      <p:sp>
        <p:nvSpPr>
          <p:cNvPr id="3" name="Content Placeholder 2"/>
          <p:cNvSpPr>
            <a:spLocks noGrp="1"/>
          </p:cNvSpPr>
          <p:nvPr>
            <p:ph idx="1"/>
          </p:nvPr>
        </p:nvSpPr>
        <p:spPr/>
        <p:txBody>
          <a:bodyPr>
            <a:normAutofit fontScale="92500" lnSpcReduction="20000"/>
          </a:bodyPr>
          <a:lstStyle/>
          <a:p>
            <a:r>
              <a:rPr lang="en-US" b="1" dirty="0"/>
              <a:t>(e) Statutory damages</a:t>
            </a:r>
            <a:r>
              <a:rPr lang="en-US" dirty="0"/>
              <a:t>: Noncompliance with specified provisions. In addition to any damages recoverable under subsection (b), the debtor, consumer obligor, or person named as a debtor in a filed record, as applicable, may recover </a:t>
            </a:r>
            <a:r>
              <a:rPr lang="en-US" b="1" dirty="0"/>
              <a:t>$500 </a:t>
            </a:r>
            <a:r>
              <a:rPr lang="en-US" dirty="0"/>
              <a:t>in each case from a person that:</a:t>
            </a:r>
          </a:p>
          <a:p>
            <a:pPr lvl="1"/>
            <a:r>
              <a:rPr lang="en-US" dirty="0"/>
              <a:t>(1) fails to comply with Section 7-9A-208; (</a:t>
            </a:r>
            <a:r>
              <a:rPr lang="en-US" i="1" dirty="0"/>
              <a:t>Duties of SP’s having Control</a:t>
            </a:r>
            <a:r>
              <a:rPr lang="en-US" dirty="0"/>
              <a:t>)</a:t>
            </a:r>
          </a:p>
          <a:p>
            <a:pPr lvl="1"/>
            <a:r>
              <a:rPr lang="en-US" dirty="0"/>
              <a:t>(2) fails to comply with Section 7-9A-209; (</a:t>
            </a:r>
            <a:r>
              <a:rPr lang="en-US" i="1" dirty="0"/>
              <a:t>Notification of Assignment to Account Debtor</a:t>
            </a:r>
            <a:r>
              <a:rPr lang="en-US" dirty="0"/>
              <a:t>)</a:t>
            </a:r>
          </a:p>
          <a:p>
            <a:pPr lvl="1"/>
            <a:r>
              <a:rPr lang="en-US" dirty="0"/>
              <a:t>(3) files a record that the person is not entitled to file under Section 7-9A-509(a);  (</a:t>
            </a:r>
            <a:r>
              <a:rPr lang="en-US" i="1" dirty="0"/>
              <a:t>Financing Statement</a:t>
            </a:r>
            <a:r>
              <a:rPr lang="en-US" dirty="0"/>
              <a:t>)</a:t>
            </a:r>
          </a:p>
          <a:p>
            <a:pPr lvl="1"/>
            <a:r>
              <a:rPr lang="en-US" dirty="0"/>
              <a:t>(4) fails to cause the secured party of record to file or send a </a:t>
            </a:r>
            <a:r>
              <a:rPr lang="en-US" i="1" dirty="0"/>
              <a:t>termination statement </a:t>
            </a:r>
            <a:r>
              <a:rPr lang="en-US" dirty="0"/>
              <a:t>as required by Section 7-9A-513(a) or (c);</a:t>
            </a:r>
          </a:p>
          <a:p>
            <a:pPr lvl="1"/>
            <a:r>
              <a:rPr lang="en-US" dirty="0"/>
              <a:t>(5) fails to comply with Section 7-9A-616(b)(1) and whose failure is part of a pattern, or consistent with a practice, of noncompliance; </a:t>
            </a:r>
            <a:r>
              <a:rPr lang="en-US" i="1" dirty="0"/>
              <a:t>(explanation of surplus) </a:t>
            </a:r>
            <a:r>
              <a:rPr lang="en-US" dirty="0"/>
              <a:t>or</a:t>
            </a:r>
          </a:p>
          <a:p>
            <a:pPr lvl="1"/>
            <a:r>
              <a:rPr lang="en-US" dirty="0"/>
              <a:t>(6) fails to comply with Section 7-9A-616(b)(2).  </a:t>
            </a:r>
            <a:r>
              <a:rPr lang="en-US" i="1" dirty="0"/>
              <a:t>(explanation of deficiency)</a:t>
            </a:r>
          </a:p>
          <a:p>
            <a:endParaRPr lang="en-US" dirty="0"/>
          </a:p>
        </p:txBody>
      </p:sp>
    </p:spTree>
    <p:extLst>
      <p:ext uri="{BB962C8B-B14F-4D97-AF65-F5344CB8AC3E}">
        <p14:creationId xmlns:p14="http://schemas.microsoft.com/office/powerpoint/2010/main" val="28097096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261471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9 intersects with the Bankruptcy process in multiple areas</a:t>
            </a:r>
          </a:p>
        </p:txBody>
      </p:sp>
      <p:sp>
        <p:nvSpPr>
          <p:cNvPr id="3" name="Content Placeholder 2"/>
          <p:cNvSpPr>
            <a:spLocks noGrp="1"/>
          </p:cNvSpPr>
          <p:nvPr>
            <p:ph idx="1"/>
          </p:nvPr>
        </p:nvSpPr>
        <p:spPr/>
        <p:txBody>
          <a:bodyPr>
            <a:normAutofit/>
          </a:bodyPr>
          <a:lstStyle/>
          <a:p>
            <a:r>
              <a:rPr lang="en-US" dirty="0"/>
              <a:t>The existence of a properly perfected security interest impacts:</a:t>
            </a:r>
          </a:p>
          <a:p>
            <a:pPr lvl="1"/>
            <a:r>
              <a:rPr lang="en-US" dirty="0"/>
              <a:t> the classification of a claim as secured or unsecured, </a:t>
            </a:r>
          </a:p>
          <a:p>
            <a:pPr lvl="1"/>
            <a:r>
              <a:rPr lang="en-US" dirty="0"/>
              <a:t>the ability of a secured creditor to seek and obtain relief from the provisions of the automatic stay, </a:t>
            </a:r>
          </a:p>
          <a:p>
            <a:pPr lvl="1"/>
            <a:r>
              <a:rPr lang="en-US" dirty="0"/>
              <a:t>the ability of a trustee or debtor in possession to retain or recover collateral not subject to a properly perfected security interest,   </a:t>
            </a:r>
          </a:p>
          <a:p>
            <a:pPr lvl="1"/>
            <a:r>
              <a:rPr lang="en-US" dirty="0"/>
              <a:t>The treatment a specific creditor may receive upon the distribution of proceeds from the sale of assets, and</a:t>
            </a:r>
          </a:p>
          <a:p>
            <a:pPr lvl="1"/>
            <a:r>
              <a:rPr lang="en-US" dirty="0"/>
              <a:t>the treatment a creditor may be entitled to under a Chapter 13 or Chapter 11 Plan of Reorganization. </a:t>
            </a:r>
          </a:p>
        </p:txBody>
      </p:sp>
    </p:spTree>
    <p:extLst>
      <p:ext uri="{BB962C8B-B14F-4D97-AF65-F5344CB8AC3E}">
        <p14:creationId xmlns:p14="http://schemas.microsoft.com/office/powerpoint/2010/main" val="258836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ARTICLE</a:t>
            </a:r>
          </a:p>
        </p:txBody>
      </p:sp>
      <p:sp>
        <p:nvSpPr>
          <p:cNvPr id="3" name="Content Placeholder 2"/>
          <p:cNvSpPr>
            <a:spLocks noGrp="1"/>
          </p:cNvSpPr>
          <p:nvPr>
            <p:ph idx="1"/>
          </p:nvPr>
        </p:nvSpPr>
        <p:spPr/>
        <p:txBody>
          <a:bodyPr>
            <a:normAutofit fontScale="92500" lnSpcReduction="10000"/>
          </a:bodyPr>
          <a:lstStyle/>
          <a:p>
            <a:r>
              <a:rPr lang="en-US" b="1" dirty="0"/>
              <a:t>7-9a-109(a) General scope of article</a:t>
            </a:r>
            <a:r>
              <a:rPr lang="en-US" dirty="0"/>
              <a:t>. Except as otherwise provided in subsections (c) and (d), this article applies to:</a:t>
            </a:r>
          </a:p>
          <a:p>
            <a:r>
              <a:rPr lang="en-US" dirty="0"/>
              <a:t>(1) a transaction, regardless of its form, that creates a security interest in personal property or fixtures by contract;</a:t>
            </a:r>
          </a:p>
          <a:p>
            <a:r>
              <a:rPr lang="en-US" dirty="0"/>
              <a:t>(2) an agricultural lien;</a:t>
            </a:r>
          </a:p>
          <a:p>
            <a:r>
              <a:rPr lang="en-US" dirty="0"/>
              <a:t>(3) a sale of accounts, chattel paper, payment intangibles, or promissory notes;</a:t>
            </a:r>
          </a:p>
          <a:p>
            <a:r>
              <a:rPr lang="en-US" dirty="0"/>
              <a:t>(4) a consignment;</a:t>
            </a:r>
          </a:p>
          <a:p>
            <a:r>
              <a:rPr lang="en-US" dirty="0"/>
              <a:t>(5) a security interest arising under Section 7-2-401, 7-2-505, 7-2-711(3), or 7-2A-508(5), as provided in Section 7-9A-110; and</a:t>
            </a:r>
          </a:p>
          <a:p>
            <a:r>
              <a:rPr lang="en-US" dirty="0"/>
              <a:t>(6) a security interest arising under Section 7-4-210 or 7-5-118. </a:t>
            </a:r>
          </a:p>
        </p:txBody>
      </p:sp>
    </p:spTree>
    <p:extLst>
      <p:ext uri="{BB962C8B-B14F-4D97-AF65-F5344CB8AC3E}">
        <p14:creationId xmlns:p14="http://schemas.microsoft.com/office/powerpoint/2010/main" val="1140714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TYPES OF COLLATERAL DEFINED UNDER 9A-102(a)</a:t>
            </a:r>
          </a:p>
        </p:txBody>
      </p:sp>
      <p:sp>
        <p:nvSpPr>
          <p:cNvPr id="3" name="Content Placeholder 2"/>
          <p:cNvSpPr>
            <a:spLocks noGrp="1"/>
          </p:cNvSpPr>
          <p:nvPr>
            <p:ph idx="1"/>
          </p:nvPr>
        </p:nvSpPr>
        <p:spPr/>
        <p:txBody>
          <a:bodyPr/>
          <a:lstStyle/>
          <a:p>
            <a:r>
              <a:rPr lang="en-US" dirty="0"/>
              <a:t>9A-102(a)(44) “Goods” means all things that are movable when a security interest attaches. (Does not include accounts, chattel paper, commercial tort claims, deposit accounts, documents, general intangibles, instruments, investment property, letter-of-credit rights, letters of credit, money, or oil, gas, or other minerals before extraction.)</a:t>
            </a:r>
          </a:p>
          <a:p>
            <a:r>
              <a:rPr lang="en-US" dirty="0"/>
              <a:t>(33) “Equipment” means goods other than inventory, farm products, or consumer goods.</a:t>
            </a:r>
          </a:p>
          <a:p>
            <a:r>
              <a:rPr lang="en-US" dirty="0"/>
              <a:t>(23) “Consumer goods” means goods that are used or bought for use primarily for personal, family, or household purposes.</a:t>
            </a:r>
          </a:p>
          <a:p>
            <a:endParaRPr lang="en-US" dirty="0"/>
          </a:p>
        </p:txBody>
      </p:sp>
    </p:spTree>
    <p:extLst>
      <p:ext uri="{BB962C8B-B14F-4D97-AF65-F5344CB8AC3E}">
        <p14:creationId xmlns:p14="http://schemas.microsoft.com/office/powerpoint/2010/main" val="1453575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TYPES OF COLLATERAL DEFINED UNDER 9A-102(a)</a:t>
            </a:r>
          </a:p>
        </p:txBody>
      </p:sp>
      <p:sp>
        <p:nvSpPr>
          <p:cNvPr id="3" name="Content Placeholder 2"/>
          <p:cNvSpPr>
            <a:spLocks noGrp="1"/>
          </p:cNvSpPr>
          <p:nvPr>
            <p:ph idx="1"/>
          </p:nvPr>
        </p:nvSpPr>
        <p:spPr/>
        <p:txBody>
          <a:bodyPr/>
          <a:lstStyle/>
          <a:p>
            <a:r>
              <a:rPr lang="en-US" dirty="0"/>
              <a:t>(48) “Inventory” means goods, other than farm products, which:</a:t>
            </a:r>
          </a:p>
          <a:p>
            <a:r>
              <a:rPr lang="en-US" dirty="0"/>
              <a:t>(A) are leased by a person as lessor;</a:t>
            </a:r>
          </a:p>
          <a:p>
            <a:r>
              <a:rPr lang="en-US" dirty="0"/>
              <a:t>(B) are held by a person for sale or lease or to be furnished under a contract of service;</a:t>
            </a:r>
          </a:p>
          <a:p>
            <a:r>
              <a:rPr lang="en-US" dirty="0"/>
              <a:t>(C) are furnished by a person under a contract of service; or</a:t>
            </a:r>
          </a:p>
          <a:p>
            <a:r>
              <a:rPr lang="en-US" dirty="0"/>
              <a:t>(D) consist of raw materials, work in process, or materials used or consumed in a business.</a:t>
            </a:r>
          </a:p>
          <a:p>
            <a:endParaRPr lang="en-US" dirty="0"/>
          </a:p>
        </p:txBody>
      </p:sp>
    </p:spTree>
    <p:extLst>
      <p:ext uri="{BB962C8B-B14F-4D97-AF65-F5344CB8AC3E}">
        <p14:creationId xmlns:p14="http://schemas.microsoft.com/office/powerpoint/2010/main" val="406005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TYPES OF COLLATERAL DEFINED UNDER 9A-102(a)</a:t>
            </a:r>
          </a:p>
        </p:txBody>
      </p:sp>
      <p:sp>
        <p:nvSpPr>
          <p:cNvPr id="3" name="Content Placeholder 2"/>
          <p:cNvSpPr>
            <a:spLocks noGrp="1"/>
          </p:cNvSpPr>
          <p:nvPr>
            <p:ph idx="1"/>
          </p:nvPr>
        </p:nvSpPr>
        <p:spPr/>
        <p:txBody>
          <a:bodyPr>
            <a:normAutofit lnSpcReduction="10000"/>
          </a:bodyPr>
          <a:lstStyle/>
          <a:p>
            <a:r>
              <a:rPr lang="en-US" dirty="0"/>
              <a:t>(34) “Farm products” means goods, other than standing timber, with respect to which the debtor is engaged in a farming operation and which are:</a:t>
            </a:r>
          </a:p>
          <a:p>
            <a:r>
              <a:rPr lang="en-US" dirty="0"/>
              <a:t>(A) crops grown, growing, or to be grown, including:</a:t>
            </a:r>
          </a:p>
          <a:p>
            <a:r>
              <a:rPr lang="en-US" dirty="0"/>
              <a:t>(i) crops produced on trees, vines, and bushes; and</a:t>
            </a:r>
          </a:p>
          <a:p>
            <a:r>
              <a:rPr lang="en-US" dirty="0"/>
              <a:t>(ii) aquatic goods produced in </a:t>
            </a:r>
            <a:r>
              <a:rPr lang="en-US" dirty="0" err="1"/>
              <a:t>aquacultural</a:t>
            </a:r>
            <a:r>
              <a:rPr lang="en-US" dirty="0"/>
              <a:t> operations;</a:t>
            </a:r>
          </a:p>
          <a:p>
            <a:r>
              <a:rPr lang="en-US" dirty="0"/>
              <a:t>(B) livestock, born or unborn, including aquatic goods produced in </a:t>
            </a:r>
            <a:r>
              <a:rPr lang="en-US" dirty="0" err="1"/>
              <a:t>aquacultural</a:t>
            </a:r>
            <a:r>
              <a:rPr lang="en-US" dirty="0"/>
              <a:t> operations;</a:t>
            </a:r>
          </a:p>
          <a:p>
            <a:r>
              <a:rPr lang="en-US" dirty="0"/>
              <a:t>(C) supplies used or produced in a farming operation; or</a:t>
            </a:r>
          </a:p>
          <a:p>
            <a:r>
              <a:rPr lang="en-US" dirty="0"/>
              <a:t>(D) products of crops or livestock in their unmanufactured states.</a:t>
            </a:r>
          </a:p>
        </p:txBody>
      </p:sp>
    </p:spTree>
    <p:extLst>
      <p:ext uri="{BB962C8B-B14F-4D97-AF65-F5344CB8AC3E}">
        <p14:creationId xmlns:p14="http://schemas.microsoft.com/office/powerpoint/2010/main" val="53409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955</TotalTime>
  <Words>4915</Words>
  <Application>Microsoft Office PowerPoint</Application>
  <PresentationFormat>Widescreen</PresentationFormat>
  <Paragraphs>252</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FUNDAMENTAL ARTICLE 9 ISSUES IN THE BANKRUPTCY CONTEXT</vt:lpstr>
      <vt:lpstr>INTRODUCTION </vt:lpstr>
      <vt:lpstr>INTRODUCTION</vt:lpstr>
      <vt:lpstr>INTRODUCTION</vt:lpstr>
      <vt:lpstr>Article 9 intersects with the Bankruptcy process in multiple areas</vt:lpstr>
      <vt:lpstr>SCOPE OF ARTICLE</vt:lpstr>
      <vt:lpstr>KEY TYPES OF COLLATERAL DEFINED UNDER 9A-102(a)</vt:lpstr>
      <vt:lpstr>KEY TYPES OF COLLATERAL DEFINED UNDER 9A-102(a)</vt:lpstr>
      <vt:lpstr>KEY TYPES OF COLLATERAL DEFINED UNDER 9A-102(a)</vt:lpstr>
      <vt:lpstr>KEY TYPES OF COLLATERAL DEFINED UNDER 9A-102(a)</vt:lpstr>
      <vt:lpstr>PowerPoint Presentation</vt:lpstr>
      <vt:lpstr>ATTACHMENT</vt:lpstr>
      <vt:lpstr>PERFECTION</vt:lpstr>
      <vt:lpstr>PERFECTION</vt:lpstr>
      <vt:lpstr>PERFECTION BY FILING</vt:lpstr>
      <vt:lpstr>PERFECTION BY FILING</vt:lpstr>
      <vt:lpstr>PERFECTION BY FILING</vt:lpstr>
      <vt:lpstr>PERFECTION</vt:lpstr>
      <vt:lpstr>PERFECTION</vt:lpstr>
      <vt:lpstr>PERFECTION</vt:lpstr>
      <vt:lpstr>PERFECTION</vt:lpstr>
      <vt:lpstr>PRIORITY</vt:lpstr>
      <vt:lpstr>PRIORITY</vt:lpstr>
      <vt:lpstr>PRIORITY - GOODS COVERED BY CERTIFICATE OF TITLE</vt:lpstr>
      <vt:lpstr>PRIORITY - FIXTURES</vt:lpstr>
      <vt:lpstr>PRIORITY - LANDLORDS AND MECHANICS’ POSSESSORY LIENS</vt:lpstr>
      <vt:lpstr>PRIORITY - LANDLORDS AND MECHANICS’ POSSESSORY LIENS</vt:lpstr>
      <vt:lpstr>PRIORITY - ACCESSIONS AND COMMINGLED GOODS</vt:lpstr>
      <vt:lpstr>PRIORITY - ACCESSIONS AND COMMINGLED GOODS</vt:lpstr>
      <vt:lpstr>PRIORITY - PROCEEDS</vt:lpstr>
      <vt:lpstr>PRIORITY - BUYER IN THE ORDINARY COURSE OF BUSINESS</vt:lpstr>
      <vt:lpstr>PRIORITY - PURCHASE MONEY SECURITY INTERESTS</vt:lpstr>
      <vt:lpstr>PRIORITY OF TRUSTEE OR DEBTOR IN POSSESSION</vt:lpstr>
      <vt:lpstr>LEASE V. SECURITY INTEREST</vt:lpstr>
      <vt:lpstr>LEASE V. SECURITY INTEREST</vt:lpstr>
      <vt:lpstr>LEASE V. SECURITY INTEREST</vt:lpstr>
      <vt:lpstr>LEASE V. SECURITY INTEREST</vt:lpstr>
      <vt:lpstr>DISPOSITION OF COLLATERAL</vt:lpstr>
      <vt:lpstr>DISPOSITION OF COLLATERAL</vt:lpstr>
      <vt:lpstr>NOTICE OF DISPOSITION</vt:lpstr>
      <vt:lpstr>NOTICE OF DISPOSITION</vt:lpstr>
      <vt:lpstr>NOTICE OF DISPOSITION</vt:lpstr>
      <vt:lpstr>REMEDIES AND DAMAGES</vt:lpstr>
      <vt:lpstr>REMEDIES AND DAMAGES</vt:lpstr>
      <vt:lpstr>REMEDIES AND DAMAGES</vt:lpstr>
      <vt:lpstr>REMEDIES AND DAMAGES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ARTICLE 9 ISSUES IN THE BANKRUPTCY CONTEXT</dc:title>
  <dc:creator>Jonathan Raulston</dc:creator>
  <cp:lastModifiedBy>Jonathan Raulston</cp:lastModifiedBy>
  <cp:revision>36</cp:revision>
  <dcterms:created xsi:type="dcterms:W3CDTF">2020-08-28T00:25:46Z</dcterms:created>
  <dcterms:modified xsi:type="dcterms:W3CDTF">2023-11-07T15:55:51Z</dcterms:modified>
</cp:coreProperties>
</file>